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68" r:id="rId1"/>
  </p:sldMasterIdLst>
  <p:notesMasterIdLst>
    <p:notesMasterId r:id="rId29"/>
  </p:notesMasterIdLst>
  <p:handoutMasterIdLst>
    <p:handoutMasterId r:id="rId30"/>
  </p:handoutMasterIdLst>
  <p:sldIdLst>
    <p:sldId id="256" r:id="rId2"/>
    <p:sldId id="257" r:id="rId3"/>
    <p:sldId id="292" r:id="rId4"/>
    <p:sldId id="283" r:id="rId5"/>
    <p:sldId id="258" r:id="rId6"/>
    <p:sldId id="260" r:id="rId7"/>
    <p:sldId id="288" r:id="rId8"/>
    <p:sldId id="259" r:id="rId9"/>
    <p:sldId id="261" r:id="rId10"/>
    <p:sldId id="263" r:id="rId11"/>
    <p:sldId id="284" r:id="rId12"/>
    <p:sldId id="265" r:id="rId13"/>
    <p:sldId id="279" r:id="rId14"/>
    <p:sldId id="270" r:id="rId15"/>
    <p:sldId id="271" r:id="rId16"/>
    <p:sldId id="281" r:id="rId17"/>
    <p:sldId id="287" r:id="rId18"/>
    <p:sldId id="280" r:id="rId19"/>
    <p:sldId id="273" r:id="rId20"/>
    <p:sldId id="272" r:id="rId21"/>
    <p:sldId id="291" r:id="rId22"/>
    <p:sldId id="275" r:id="rId23"/>
    <p:sldId id="278" r:id="rId24"/>
    <p:sldId id="282" r:id="rId25"/>
    <p:sldId id="289" r:id="rId26"/>
    <p:sldId id="290" r:id="rId27"/>
    <p:sldId id="285" r:id="rId28"/>
  </p:sldIdLst>
  <p:sldSz cx="10826750" cy="8120063" type="B4ISO"/>
  <p:notesSz cx="7010400" cy="9296400"/>
  <p:defaultTextStyle>
    <a:defPPr>
      <a:defRPr lang="en-US"/>
    </a:defPPr>
    <a:lvl1pPr marL="0" algn="l" defTabSz="1212586" rtl="0" eaLnBrk="1" latinLnBrk="0" hangingPunct="1">
      <a:defRPr sz="2400" kern="1200">
        <a:solidFill>
          <a:schemeClr val="tx1"/>
        </a:solidFill>
        <a:latin typeface="+mn-lt"/>
        <a:ea typeface="+mn-ea"/>
        <a:cs typeface="+mn-cs"/>
      </a:defRPr>
    </a:lvl1pPr>
    <a:lvl2pPr marL="606293" algn="l" defTabSz="1212586" rtl="0" eaLnBrk="1" latinLnBrk="0" hangingPunct="1">
      <a:defRPr sz="2400" kern="1200">
        <a:solidFill>
          <a:schemeClr val="tx1"/>
        </a:solidFill>
        <a:latin typeface="+mn-lt"/>
        <a:ea typeface="+mn-ea"/>
        <a:cs typeface="+mn-cs"/>
      </a:defRPr>
    </a:lvl2pPr>
    <a:lvl3pPr marL="1212586" algn="l" defTabSz="1212586" rtl="0" eaLnBrk="1" latinLnBrk="0" hangingPunct="1">
      <a:defRPr sz="2400" kern="1200">
        <a:solidFill>
          <a:schemeClr val="tx1"/>
        </a:solidFill>
        <a:latin typeface="+mn-lt"/>
        <a:ea typeface="+mn-ea"/>
        <a:cs typeface="+mn-cs"/>
      </a:defRPr>
    </a:lvl3pPr>
    <a:lvl4pPr marL="1818879" algn="l" defTabSz="1212586" rtl="0" eaLnBrk="1" latinLnBrk="0" hangingPunct="1">
      <a:defRPr sz="2400" kern="1200">
        <a:solidFill>
          <a:schemeClr val="tx1"/>
        </a:solidFill>
        <a:latin typeface="+mn-lt"/>
        <a:ea typeface="+mn-ea"/>
        <a:cs typeface="+mn-cs"/>
      </a:defRPr>
    </a:lvl4pPr>
    <a:lvl5pPr marL="2425172" algn="l" defTabSz="1212586" rtl="0" eaLnBrk="1" latinLnBrk="0" hangingPunct="1">
      <a:defRPr sz="2400" kern="1200">
        <a:solidFill>
          <a:schemeClr val="tx1"/>
        </a:solidFill>
        <a:latin typeface="+mn-lt"/>
        <a:ea typeface="+mn-ea"/>
        <a:cs typeface="+mn-cs"/>
      </a:defRPr>
    </a:lvl5pPr>
    <a:lvl6pPr marL="3031465" algn="l" defTabSz="1212586" rtl="0" eaLnBrk="1" latinLnBrk="0" hangingPunct="1">
      <a:defRPr sz="2400" kern="1200">
        <a:solidFill>
          <a:schemeClr val="tx1"/>
        </a:solidFill>
        <a:latin typeface="+mn-lt"/>
        <a:ea typeface="+mn-ea"/>
        <a:cs typeface="+mn-cs"/>
      </a:defRPr>
    </a:lvl6pPr>
    <a:lvl7pPr marL="3637758" algn="l" defTabSz="1212586" rtl="0" eaLnBrk="1" latinLnBrk="0" hangingPunct="1">
      <a:defRPr sz="2400" kern="1200">
        <a:solidFill>
          <a:schemeClr val="tx1"/>
        </a:solidFill>
        <a:latin typeface="+mn-lt"/>
        <a:ea typeface="+mn-ea"/>
        <a:cs typeface="+mn-cs"/>
      </a:defRPr>
    </a:lvl7pPr>
    <a:lvl8pPr marL="4244050" algn="l" defTabSz="1212586" rtl="0" eaLnBrk="1" latinLnBrk="0" hangingPunct="1">
      <a:defRPr sz="2400" kern="1200">
        <a:solidFill>
          <a:schemeClr val="tx1"/>
        </a:solidFill>
        <a:latin typeface="+mn-lt"/>
        <a:ea typeface="+mn-ea"/>
        <a:cs typeface="+mn-cs"/>
      </a:defRPr>
    </a:lvl8pPr>
    <a:lvl9pPr marL="4850343" algn="l" defTabSz="1212586"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58">
          <p15:clr>
            <a:srgbClr val="A4A3A4"/>
          </p15:clr>
        </p15:guide>
        <p15:guide id="2" pos="341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1" end="18"/>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7" autoAdjust="0"/>
    <p:restoredTop sz="92875" autoAdjust="0"/>
  </p:normalViewPr>
  <p:slideViewPr>
    <p:cSldViewPr>
      <p:cViewPr varScale="1">
        <p:scale>
          <a:sx n="86" d="100"/>
          <a:sy n="86" d="100"/>
        </p:scale>
        <p:origin x="294" y="60"/>
      </p:cViewPr>
      <p:guideLst>
        <p:guide orient="horz" pos="2558"/>
        <p:guide pos="3410"/>
      </p:guideLst>
    </p:cSldViewPr>
  </p:slideViewPr>
  <p:outlineViewPr>
    <p:cViewPr>
      <p:scale>
        <a:sx n="33" d="100"/>
        <a:sy n="33" d="100"/>
      </p:scale>
      <p:origin x="48" y="0"/>
    </p:cViewPr>
  </p:outlineViewPr>
  <p:notesTextViewPr>
    <p:cViewPr>
      <p:scale>
        <a:sx n="100" d="100"/>
        <a:sy n="100" d="100"/>
      </p:scale>
      <p:origin x="0" y="0"/>
    </p:cViewPr>
  </p:notesTextViewPr>
  <p:notesViewPr>
    <p:cSldViewPr>
      <p:cViewPr>
        <p:scale>
          <a:sx n="80" d="100"/>
          <a:sy n="80" d="100"/>
        </p:scale>
        <p:origin x="-1446" y="-6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B273D5B-3CC5-4876-ADF6-A08A340A62C5}" type="datetimeFigureOut">
              <a:rPr lang="en-US" smtClean="0"/>
              <a:pPr/>
              <a:t>11/12/2019</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036CC7C9-6C2D-41E6-BB59-5F92702A7DE0}" type="slidenum">
              <a:rPr lang="en-US" smtClean="0"/>
              <a:pPr/>
              <a:t>‹#›</a:t>
            </a:fld>
            <a:endParaRPr lang="en-US" dirty="0"/>
          </a:p>
        </p:txBody>
      </p:sp>
    </p:spTree>
    <p:extLst>
      <p:ext uri="{BB962C8B-B14F-4D97-AF65-F5344CB8AC3E}">
        <p14:creationId xmlns:p14="http://schemas.microsoft.com/office/powerpoint/2010/main" val="1876757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1344" y="0"/>
            <a:ext cx="3037840" cy="464820"/>
          </a:xfrm>
          <a:prstGeom prst="rect">
            <a:avLst/>
          </a:prstGeom>
        </p:spPr>
        <p:txBody>
          <a:bodyPr vert="horz" lIns="93177" tIns="46589" rIns="93177" bIns="46589" rtlCol="0"/>
          <a:lstStyle>
            <a:lvl1pPr algn="r">
              <a:defRPr sz="1200"/>
            </a:lvl1pPr>
          </a:lstStyle>
          <a:p>
            <a:fld id="{C90B1939-CCD6-488F-B2D8-ECE57AEA422F}" type="datetimeFigureOut">
              <a:rPr lang="en-US" smtClean="0"/>
              <a:pPr/>
              <a:t>11/12/2019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429"/>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344" y="8829429"/>
            <a:ext cx="3037840" cy="464820"/>
          </a:xfrm>
          <a:prstGeom prst="rect">
            <a:avLst/>
          </a:prstGeom>
        </p:spPr>
        <p:txBody>
          <a:bodyPr vert="horz" lIns="93177" tIns="46589" rIns="93177" bIns="46589" rtlCol="0" anchor="b"/>
          <a:lstStyle>
            <a:lvl1pPr algn="r">
              <a:defRPr sz="1200"/>
            </a:lvl1pPr>
          </a:lstStyle>
          <a:p>
            <a:fld id="{F7E29A09-222D-4250-A57C-138D6A679F67}" type="slidenum">
              <a:rPr lang="en-US" smtClean="0"/>
              <a:pPr/>
              <a:t>‹#›</a:t>
            </a:fld>
            <a:endParaRPr lang="en-US" dirty="0"/>
          </a:p>
        </p:txBody>
      </p:sp>
    </p:spTree>
    <p:extLst>
      <p:ext uri="{BB962C8B-B14F-4D97-AF65-F5344CB8AC3E}">
        <p14:creationId xmlns:p14="http://schemas.microsoft.com/office/powerpoint/2010/main" val="1742483835"/>
      </p:ext>
    </p:extLst>
  </p:cSld>
  <p:clrMap bg1="lt1" tx1="dk1" bg2="lt2" tx2="dk2" accent1="accent1" accent2="accent2" accent3="accent3" accent4="accent4" accent5="accent5" accent6="accent6" hlink="hlink" folHlink="folHlink"/>
  <p:notesStyle>
    <a:lvl1pPr marL="0" algn="l" defTabSz="1212586" rtl="0" eaLnBrk="1" latinLnBrk="0" hangingPunct="1">
      <a:defRPr sz="1600" kern="1200">
        <a:solidFill>
          <a:schemeClr val="tx1"/>
        </a:solidFill>
        <a:latin typeface="+mn-lt"/>
        <a:ea typeface="+mn-ea"/>
        <a:cs typeface="+mn-cs"/>
      </a:defRPr>
    </a:lvl1pPr>
    <a:lvl2pPr marL="606293" algn="l" defTabSz="1212586" rtl="0" eaLnBrk="1" latinLnBrk="0" hangingPunct="1">
      <a:defRPr sz="1600" kern="1200">
        <a:solidFill>
          <a:schemeClr val="tx1"/>
        </a:solidFill>
        <a:latin typeface="+mn-lt"/>
        <a:ea typeface="+mn-ea"/>
        <a:cs typeface="+mn-cs"/>
      </a:defRPr>
    </a:lvl2pPr>
    <a:lvl3pPr marL="1212586" algn="l" defTabSz="1212586" rtl="0" eaLnBrk="1" latinLnBrk="0" hangingPunct="1">
      <a:defRPr sz="1600" kern="1200">
        <a:solidFill>
          <a:schemeClr val="tx1"/>
        </a:solidFill>
        <a:latin typeface="+mn-lt"/>
        <a:ea typeface="+mn-ea"/>
        <a:cs typeface="+mn-cs"/>
      </a:defRPr>
    </a:lvl3pPr>
    <a:lvl4pPr marL="1818879" algn="l" defTabSz="1212586" rtl="0" eaLnBrk="1" latinLnBrk="0" hangingPunct="1">
      <a:defRPr sz="1600" kern="1200">
        <a:solidFill>
          <a:schemeClr val="tx1"/>
        </a:solidFill>
        <a:latin typeface="+mn-lt"/>
        <a:ea typeface="+mn-ea"/>
        <a:cs typeface="+mn-cs"/>
      </a:defRPr>
    </a:lvl4pPr>
    <a:lvl5pPr marL="2425172" algn="l" defTabSz="1212586" rtl="0" eaLnBrk="1" latinLnBrk="0" hangingPunct="1">
      <a:defRPr sz="1600" kern="1200">
        <a:solidFill>
          <a:schemeClr val="tx1"/>
        </a:solidFill>
        <a:latin typeface="+mn-lt"/>
        <a:ea typeface="+mn-ea"/>
        <a:cs typeface="+mn-cs"/>
      </a:defRPr>
    </a:lvl5pPr>
    <a:lvl6pPr marL="3031465" algn="l" defTabSz="1212586" rtl="0" eaLnBrk="1" latinLnBrk="0" hangingPunct="1">
      <a:defRPr sz="1600" kern="1200">
        <a:solidFill>
          <a:schemeClr val="tx1"/>
        </a:solidFill>
        <a:latin typeface="+mn-lt"/>
        <a:ea typeface="+mn-ea"/>
        <a:cs typeface="+mn-cs"/>
      </a:defRPr>
    </a:lvl6pPr>
    <a:lvl7pPr marL="3637758" algn="l" defTabSz="1212586" rtl="0" eaLnBrk="1" latinLnBrk="0" hangingPunct="1">
      <a:defRPr sz="1600" kern="1200">
        <a:solidFill>
          <a:schemeClr val="tx1"/>
        </a:solidFill>
        <a:latin typeface="+mn-lt"/>
        <a:ea typeface="+mn-ea"/>
        <a:cs typeface="+mn-cs"/>
      </a:defRPr>
    </a:lvl7pPr>
    <a:lvl8pPr marL="4244050" algn="l" defTabSz="1212586" rtl="0" eaLnBrk="1" latinLnBrk="0" hangingPunct="1">
      <a:defRPr sz="1600" kern="1200">
        <a:solidFill>
          <a:schemeClr val="tx1"/>
        </a:solidFill>
        <a:latin typeface="+mn-lt"/>
        <a:ea typeface="+mn-ea"/>
        <a:cs typeface="+mn-cs"/>
      </a:defRPr>
    </a:lvl8pPr>
    <a:lvl9pPr marL="4850343" algn="l" defTabSz="1212586"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a:t>
            </a:fld>
            <a:endParaRPr lang="en-US" dirty="0"/>
          </a:p>
        </p:txBody>
      </p:sp>
    </p:spTree>
    <p:extLst>
      <p:ext uri="{BB962C8B-B14F-4D97-AF65-F5344CB8AC3E}">
        <p14:creationId xmlns:p14="http://schemas.microsoft.com/office/powerpoint/2010/main" val="373258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Alex</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13</a:t>
            </a:fld>
            <a:endParaRPr lang="en-US" dirty="0"/>
          </a:p>
        </p:txBody>
      </p:sp>
    </p:spTree>
    <p:extLst>
      <p:ext uri="{BB962C8B-B14F-4D97-AF65-F5344CB8AC3E}">
        <p14:creationId xmlns:p14="http://schemas.microsoft.com/office/powerpoint/2010/main" val="1072395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Alex</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14</a:t>
            </a:fld>
            <a:endParaRPr lang="en-US" dirty="0"/>
          </a:p>
        </p:txBody>
      </p:sp>
    </p:spTree>
    <p:extLst>
      <p:ext uri="{BB962C8B-B14F-4D97-AF65-F5344CB8AC3E}">
        <p14:creationId xmlns:p14="http://schemas.microsoft.com/office/powerpoint/2010/main" val="629465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Alex – Rahel</a:t>
            </a:r>
            <a:r>
              <a:rPr lang="en-US" baseline="0" dirty="0" smtClean="0"/>
              <a:t> #4</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15</a:t>
            </a:fld>
            <a:endParaRPr lang="en-US" dirty="0"/>
          </a:p>
        </p:txBody>
      </p:sp>
    </p:spTree>
    <p:extLst>
      <p:ext uri="{BB962C8B-B14F-4D97-AF65-F5344CB8AC3E}">
        <p14:creationId xmlns:p14="http://schemas.microsoft.com/office/powerpoint/2010/main" val="3772539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Sara</a:t>
            </a:r>
          </a:p>
          <a:p>
            <a:r>
              <a:rPr lang="en-US" dirty="0" smtClean="0"/>
              <a:t>1. Natural, subconscious</a:t>
            </a:r>
            <a:r>
              <a:rPr lang="en-US" baseline="0" dirty="0" smtClean="0"/>
              <a:t> process that does not involve formal instruction</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16</a:t>
            </a:fld>
            <a:endParaRPr lang="en-US" dirty="0"/>
          </a:p>
        </p:txBody>
      </p:sp>
    </p:spTree>
    <p:extLst>
      <p:ext uri="{BB962C8B-B14F-4D97-AF65-F5344CB8AC3E}">
        <p14:creationId xmlns:p14="http://schemas.microsoft.com/office/powerpoint/2010/main" val="16640870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Sara and Francisca</a:t>
            </a:r>
          </a:p>
          <a:p>
            <a:r>
              <a:rPr lang="en-US" dirty="0" smtClean="0"/>
              <a:t>Participation</a:t>
            </a:r>
            <a:r>
              <a:rPr lang="en-US" baseline="0" dirty="0" smtClean="0"/>
              <a:t> and Confidence:</a:t>
            </a:r>
            <a:r>
              <a:rPr lang="en-US" dirty="0" smtClean="0"/>
              <a:t>Tapping into learning styles:</a:t>
            </a:r>
            <a:r>
              <a:rPr lang="en-US" baseline="0" dirty="0" smtClean="0"/>
              <a:t> Musical ability, kinesthetic, verbal, writing and visual</a:t>
            </a:r>
          </a:p>
          <a:p>
            <a:r>
              <a:rPr lang="en-US" baseline="0" dirty="0" smtClean="0"/>
              <a:t>Fluency: Repeated reading, echo reading and collaborative oral reading strategies are used. Music and rhythm help with rate and prosody.</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18</a:t>
            </a:fld>
            <a:endParaRPr lang="en-US" dirty="0"/>
          </a:p>
        </p:txBody>
      </p:sp>
    </p:spTree>
    <p:extLst>
      <p:ext uri="{BB962C8B-B14F-4D97-AF65-F5344CB8AC3E}">
        <p14:creationId xmlns:p14="http://schemas.microsoft.com/office/powerpoint/2010/main" val="2103688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Rahel</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19</a:t>
            </a:fld>
            <a:endParaRPr lang="en-US" dirty="0"/>
          </a:p>
        </p:txBody>
      </p:sp>
    </p:spTree>
    <p:extLst>
      <p:ext uri="{BB962C8B-B14F-4D97-AF65-F5344CB8AC3E}">
        <p14:creationId xmlns:p14="http://schemas.microsoft.com/office/powerpoint/2010/main" val="3109069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Francisca</a:t>
            </a:r>
            <a:r>
              <a:rPr lang="en-US" baseline="0" dirty="0" smtClean="0"/>
              <a:t> and Alex</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20</a:t>
            </a:fld>
            <a:endParaRPr lang="en-US" dirty="0"/>
          </a:p>
        </p:txBody>
      </p:sp>
    </p:spTree>
    <p:extLst>
      <p:ext uri="{BB962C8B-B14F-4D97-AF65-F5344CB8AC3E}">
        <p14:creationId xmlns:p14="http://schemas.microsoft.com/office/powerpoint/2010/main" val="1430712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Alex and Rahel</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22</a:t>
            </a:fld>
            <a:endParaRPr lang="en-US" dirty="0"/>
          </a:p>
        </p:txBody>
      </p:sp>
    </p:spTree>
    <p:extLst>
      <p:ext uri="{BB962C8B-B14F-4D97-AF65-F5344CB8AC3E}">
        <p14:creationId xmlns:p14="http://schemas.microsoft.com/office/powerpoint/2010/main" val="13646285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Do this while Rahel is preparing a song. </a:t>
            </a:r>
          </a:p>
          <a:p>
            <a:r>
              <a:rPr lang="en-US" dirty="0" smtClean="0"/>
              <a:t>Sara </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23</a:t>
            </a:fld>
            <a:endParaRPr lang="en-US" dirty="0"/>
          </a:p>
        </p:txBody>
      </p:sp>
    </p:spTree>
    <p:extLst>
      <p:ext uri="{BB962C8B-B14F-4D97-AF65-F5344CB8AC3E}">
        <p14:creationId xmlns:p14="http://schemas.microsoft.com/office/powerpoint/2010/main" val="32289047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24</a:t>
            </a:fld>
            <a:endParaRPr lang="en-US" dirty="0"/>
          </a:p>
        </p:txBody>
      </p:sp>
    </p:spTree>
    <p:extLst>
      <p:ext uri="{BB962C8B-B14F-4D97-AF65-F5344CB8AC3E}">
        <p14:creationId xmlns:p14="http://schemas.microsoft.com/office/powerpoint/2010/main" val="3670355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Each person introduces self and role.</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2</a:t>
            </a:fld>
            <a:endParaRPr lang="en-US" dirty="0"/>
          </a:p>
        </p:txBody>
      </p:sp>
    </p:spTree>
    <p:extLst>
      <p:ext uri="{BB962C8B-B14F-4D97-AF65-F5344CB8AC3E}">
        <p14:creationId xmlns:p14="http://schemas.microsoft.com/office/powerpoint/2010/main" val="2183946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Rahel</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4</a:t>
            </a:fld>
            <a:endParaRPr lang="en-US" dirty="0"/>
          </a:p>
        </p:txBody>
      </p:sp>
    </p:spTree>
    <p:extLst>
      <p:ext uri="{BB962C8B-B14F-4D97-AF65-F5344CB8AC3E}">
        <p14:creationId xmlns:p14="http://schemas.microsoft.com/office/powerpoint/2010/main" val="704973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Francisca</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5</a:t>
            </a:fld>
            <a:endParaRPr lang="en-US" dirty="0"/>
          </a:p>
        </p:txBody>
      </p:sp>
    </p:spTree>
    <p:extLst>
      <p:ext uri="{BB962C8B-B14F-4D97-AF65-F5344CB8AC3E}">
        <p14:creationId xmlns:p14="http://schemas.microsoft.com/office/powerpoint/2010/main" val="36458287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Francisca</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6</a:t>
            </a:fld>
            <a:endParaRPr lang="en-US" dirty="0"/>
          </a:p>
        </p:txBody>
      </p:sp>
    </p:spTree>
    <p:extLst>
      <p:ext uri="{BB962C8B-B14F-4D97-AF65-F5344CB8AC3E}">
        <p14:creationId xmlns:p14="http://schemas.microsoft.com/office/powerpoint/2010/main" val="2211584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Alex</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8</a:t>
            </a:fld>
            <a:endParaRPr lang="en-US" dirty="0"/>
          </a:p>
        </p:txBody>
      </p:sp>
    </p:spTree>
    <p:extLst>
      <p:ext uri="{BB962C8B-B14F-4D97-AF65-F5344CB8AC3E}">
        <p14:creationId xmlns:p14="http://schemas.microsoft.com/office/powerpoint/2010/main" val="96428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Sara</a:t>
            </a:r>
          </a:p>
          <a:p>
            <a:r>
              <a:rPr lang="en-US" dirty="0" smtClean="0"/>
              <a:t>Create our own assessment tools and curriculum: Benchmarks for each lower</a:t>
            </a:r>
            <a:r>
              <a:rPr lang="en-US" baseline="0" dirty="0" smtClean="0"/>
              <a:t> level and goals to accomplish for Level II and Up</a:t>
            </a:r>
          </a:p>
          <a:p>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9</a:t>
            </a:fld>
            <a:endParaRPr lang="en-US" dirty="0"/>
          </a:p>
        </p:txBody>
      </p:sp>
    </p:spTree>
    <p:extLst>
      <p:ext uri="{BB962C8B-B14F-4D97-AF65-F5344CB8AC3E}">
        <p14:creationId xmlns:p14="http://schemas.microsoft.com/office/powerpoint/2010/main" val="3628059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Sara</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10</a:t>
            </a:fld>
            <a:endParaRPr lang="en-US" dirty="0"/>
          </a:p>
        </p:txBody>
      </p:sp>
    </p:spTree>
    <p:extLst>
      <p:ext uri="{BB962C8B-B14F-4D97-AF65-F5344CB8AC3E}">
        <p14:creationId xmlns:p14="http://schemas.microsoft.com/office/powerpoint/2010/main" val="803997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normAutofit/>
          </a:bodyPr>
          <a:lstStyle/>
          <a:p>
            <a:r>
              <a:rPr lang="en-US" dirty="0" smtClean="0"/>
              <a:t>Alex</a:t>
            </a:r>
            <a:endParaRPr lang="en-US" dirty="0"/>
          </a:p>
        </p:txBody>
      </p:sp>
      <p:sp>
        <p:nvSpPr>
          <p:cNvPr id="4" name="Slide Number Placeholder 3"/>
          <p:cNvSpPr>
            <a:spLocks noGrp="1"/>
          </p:cNvSpPr>
          <p:nvPr>
            <p:ph type="sldNum" sz="quarter" idx="10"/>
          </p:nvPr>
        </p:nvSpPr>
        <p:spPr/>
        <p:txBody>
          <a:bodyPr/>
          <a:lstStyle/>
          <a:p>
            <a:fld id="{F7E29A09-222D-4250-A57C-138D6A679F67}" type="slidenum">
              <a:rPr lang="en-US" smtClean="0"/>
              <a:pPr/>
              <a:t>12</a:t>
            </a:fld>
            <a:endParaRPr lang="en-US" dirty="0"/>
          </a:p>
        </p:txBody>
      </p:sp>
    </p:spTree>
    <p:extLst>
      <p:ext uri="{BB962C8B-B14F-4D97-AF65-F5344CB8AC3E}">
        <p14:creationId xmlns:p14="http://schemas.microsoft.com/office/powerpoint/2010/main" val="2769695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09003" y="6334437"/>
            <a:ext cx="10217748" cy="282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259" tIns="60629" rIns="121259" bIns="60629" anchor="t" compatLnSpc="1"/>
          <a:lstStyle/>
          <a:p>
            <a:endParaRPr kumimoji="0" lang="en-US" dirty="0"/>
          </a:p>
        </p:txBody>
      </p:sp>
      <p:sp>
        <p:nvSpPr>
          <p:cNvPr id="29" name="Title 28"/>
          <p:cNvSpPr>
            <a:spLocks noGrp="1"/>
          </p:cNvSpPr>
          <p:nvPr>
            <p:ph type="ctrTitle"/>
          </p:nvPr>
        </p:nvSpPr>
        <p:spPr>
          <a:xfrm>
            <a:off x="451114" y="5746580"/>
            <a:ext cx="10014745" cy="1447326"/>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451114" y="4601369"/>
            <a:ext cx="10014745" cy="1082675"/>
          </a:xfrm>
        </p:spPr>
        <p:txBody>
          <a:bodyPr anchor="b"/>
          <a:lstStyle>
            <a:lvl1pPr marL="0" indent="0" algn="l">
              <a:buNone/>
              <a:defRPr sz="3200">
                <a:solidFill>
                  <a:schemeClr val="tx2">
                    <a:shade val="75000"/>
                  </a:schemeClr>
                </a:solidFill>
              </a:defRPr>
            </a:lvl1pPr>
            <a:lvl2pPr marL="606293" indent="0" algn="ctr">
              <a:buNone/>
            </a:lvl2pPr>
            <a:lvl3pPr marL="1212586" indent="0" algn="ctr">
              <a:buNone/>
            </a:lvl3pPr>
            <a:lvl4pPr marL="1818879" indent="0" algn="ctr">
              <a:buNone/>
            </a:lvl4pPr>
            <a:lvl5pPr marL="2425172" indent="0" algn="ctr">
              <a:buNone/>
            </a:lvl5pPr>
            <a:lvl6pPr marL="3031465" indent="0" algn="ctr">
              <a:buNone/>
            </a:lvl6pPr>
            <a:lvl7pPr marL="3637758" indent="0" algn="ctr">
              <a:buNone/>
            </a:lvl7pPr>
            <a:lvl8pPr marL="4244050" indent="0" algn="ctr">
              <a:buNone/>
            </a:lvl8pPr>
            <a:lvl9pPr marL="4850343"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2" name="Footer Placeholder 1"/>
          <p:cNvSpPr>
            <a:spLocks noGrp="1"/>
          </p:cNvSpPr>
          <p:nvPr>
            <p:ph type="ftr" sz="quarter" idx="11"/>
          </p:nvPr>
        </p:nvSpPr>
        <p:spPr/>
        <p:txBody>
          <a:bodyPr/>
          <a:lstStyle/>
          <a:p>
            <a:endParaRPr lang="en-US" dirty="0"/>
          </a:p>
        </p:txBody>
      </p:sp>
      <p:sp>
        <p:nvSpPr>
          <p:cNvPr id="15" name="Slide Number Placeholder 14"/>
          <p:cNvSpPr>
            <a:spLocks noGrp="1"/>
          </p:cNvSpPr>
          <p:nvPr>
            <p:ph type="sldNum" sz="quarter" idx="12"/>
          </p:nvPr>
        </p:nvSpPr>
        <p:spPr>
          <a:xfrm>
            <a:off x="9744079" y="7665340"/>
            <a:ext cx="898621" cy="292322"/>
          </a:xfrm>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20063" y="650363"/>
            <a:ext cx="2165350" cy="6928369"/>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41341" y="650363"/>
            <a:ext cx="7398279" cy="6928369"/>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19" name="Footer Placeholder 18"/>
          <p:cNvSpPr>
            <a:spLocks noGrp="1"/>
          </p:cNvSpPr>
          <p:nvPr>
            <p:ph type="ftr" sz="quarter" idx="11"/>
          </p:nvPr>
        </p:nvSpPr>
        <p:spPr>
          <a:xfrm>
            <a:off x="4240482" y="90227"/>
            <a:ext cx="3428471" cy="342096"/>
          </a:xfrm>
        </p:spPr>
        <p:txBody>
          <a:bodyPr/>
          <a:lstStyle/>
          <a:p>
            <a:endParaRPr lang="en-US" dirty="0"/>
          </a:p>
        </p:txBody>
      </p:sp>
      <p:sp>
        <p:nvSpPr>
          <p:cNvPr id="16" name="Slide Number Placeholder 15"/>
          <p:cNvSpPr>
            <a:spLocks noGrp="1"/>
          </p:cNvSpPr>
          <p:nvPr>
            <p:ph type="sldNum" sz="quarter" idx="12"/>
          </p:nvPr>
        </p:nvSpPr>
        <p:spPr>
          <a:xfrm>
            <a:off x="9744079" y="7665340"/>
            <a:ext cx="898621" cy="292322"/>
          </a:xfrm>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09003" y="4078864"/>
            <a:ext cx="10217748" cy="282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259" tIns="60629" rIns="121259" bIns="60629" anchor="t" compatLnSpc="1"/>
          <a:lstStyle/>
          <a:p>
            <a:endParaRPr kumimoji="0" lang="en-US" dirty="0"/>
          </a:p>
        </p:txBody>
      </p:sp>
      <p:sp>
        <p:nvSpPr>
          <p:cNvPr id="6" name="Text Placeholder 5"/>
          <p:cNvSpPr>
            <a:spLocks noGrp="1"/>
          </p:cNvSpPr>
          <p:nvPr>
            <p:ph type="body" idx="1"/>
          </p:nvPr>
        </p:nvSpPr>
        <p:spPr>
          <a:xfrm>
            <a:off x="451114" y="1984904"/>
            <a:ext cx="10014745" cy="1443567"/>
          </a:xfrm>
        </p:spPr>
        <p:txBody>
          <a:bodyPr anchor="b"/>
          <a:lstStyle>
            <a:lvl1pPr marL="0" indent="0" algn="r">
              <a:buNone/>
              <a:defRPr sz="2700">
                <a:solidFill>
                  <a:schemeClr val="tx2">
                    <a:shade val="75000"/>
                  </a:schemeClr>
                </a:solidFill>
              </a:defRPr>
            </a:lvl1pPr>
            <a:lvl2pPr>
              <a:buNone/>
              <a:defRPr sz="2400">
                <a:solidFill>
                  <a:schemeClr val="tx1">
                    <a:tint val="75000"/>
                  </a:schemeClr>
                </a:solidFill>
              </a:defRPr>
            </a:lvl2pPr>
            <a:lvl3pPr>
              <a:buNone/>
              <a:defRPr sz="2100">
                <a:solidFill>
                  <a:schemeClr val="tx1">
                    <a:tint val="75000"/>
                  </a:schemeClr>
                </a:solidFill>
              </a:defRPr>
            </a:lvl3pPr>
            <a:lvl4pPr>
              <a:buNone/>
              <a:defRPr sz="1900">
                <a:solidFill>
                  <a:schemeClr val="tx1">
                    <a:tint val="75000"/>
                  </a:schemeClr>
                </a:solidFill>
              </a:defRPr>
            </a:lvl4pPr>
            <a:lvl5pPr>
              <a:buNone/>
              <a:defRPr sz="19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6" name="Slide Number Placeholder 15"/>
          <p:cNvSpPr>
            <a:spLocks noGrp="1"/>
          </p:cNvSpPr>
          <p:nvPr>
            <p:ph type="sldNum" sz="quarter" idx="12"/>
          </p:nvPr>
        </p:nvSpPr>
        <p:spPr/>
        <p:txBody>
          <a:bodyPr/>
          <a:lstStyle/>
          <a:p>
            <a:fld id="{BF3021C8-BB33-4568-B899-67FE11C4C1FF}" type="slidenum">
              <a:rPr lang="en-US" smtClean="0"/>
              <a:pPr/>
              <a:t>‹#›</a:t>
            </a:fld>
            <a:endParaRPr lang="en-US" dirty="0"/>
          </a:p>
        </p:txBody>
      </p:sp>
      <p:sp>
        <p:nvSpPr>
          <p:cNvPr id="8" name="Title 7"/>
          <p:cNvSpPr>
            <a:spLocks noGrp="1"/>
          </p:cNvSpPr>
          <p:nvPr>
            <p:ph type="title"/>
          </p:nvPr>
        </p:nvSpPr>
        <p:spPr>
          <a:xfrm>
            <a:off x="213690" y="3489437"/>
            <a:ext cx="10285413" cy="1402866"/>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p:wheel spokes="8"/>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57287" y="541338"/>
            <a:ext cx="10285413" cy="996061"/>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60892" y="1894681"/>
            <a:ext cx="4962262" cy="5593821"/>
          </a:xfrm>
        </p:spPr>
        <p:txBody>
          <a:bodyPr/>
          <a:lstStyle>
            <a:lvl1pPr>
              <a:defRPr sz="3700"/>
            </a:lvl1pPr>
            <a:lvl2pPr>
              <a:defRPr sz="3200"/>
            </a:lvl2pPr>
            <a:lvl3pPr>
              <a:defRPr sz="2700"/>
            </a:lvl3pPr>
            <a:lvl4pPr>
              <a:defRPr sz="2400"/>
            </a:lvl4pPr>
            <a:lvl5pPr>
              <a:defRPr sz="24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5503601" y="1894681"/>
            <a:ext cx="5142707" cy="5593821"/>
          </a:xfrm>
        </p:spPr>
        <p:txBody>
          <a:bodyPr/>
          <a:lstStyle>
            <a:lvl1pPr>
              <a:defRPr sz="3700"/>
            </a:lvl1pPr>
            <a:lvl2pPr>
              <a:defRPr sz="3200"/>
            </a:lvl2pPr>
            <a:lvl3pPr>
              <a:defRPr sz="2700"/>
            </a:lvl3pPr>
            <a:lvl4pPr>
              <a:defRPr sz="2400"/>
            </a:lvl4pPr>
            <a:lvl5pPr>
              <a:defRPr sz="24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10" name="Footer Placeholder 9"/>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60896" y="6405829"/>
            <a:ext cx="10195191" cy="1045083"/>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333241" y="789450"/>
            <a:ext cx="5080137" cy="757497"/>
          </a:xfrm>
        </p:spPr>
        <p:txBody>
          <a:bodyPr anchor="ctr"/>
          <a:lstStyle>
            <a:lvl1pPr marL="0" indent="0">
              <a:buNone/>
              <a:defRPr sz="2400" b="0" cap="all" baseline="0">
                <a:solidFill>
                  <a:schemeClr val="accent1">
                    <a:shade val="50000"/>
                  </a:schemeClr>
                </a:solidFill>
                <a:latin typeface="+mj-lt"/>
                <a:ea typeface="+mj-ea"/>
                <a:cs typeface="+mj-cs"/>
              </a:defRPr>
            </a:lvl1pPr>
            <a:lvl2pPr>
              <a:buNone/>
              <a:defRPr sz="2700" b="1"/>
            </a:lvl2pPr>
            <a:lvl3pPr>
              <a:buNone/>
              <a:defRPr sz="2400" b="1"/>
            </a:lvl3pPr>
            <a:lvl4pPr>
              <a:buNone/>
              <a:defRPr sz="2100" b="1"/>
            </a:lvl4pPr>
            <a:lvl5pPr>
              <a:buNone/>
              <a:defRPr sz="21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5499843" y="789450"/>
            <a:ext cx="5082134" cy="757497"/>
          </a:xfrm>
        </p:spPr>
        <p:txBody>
          <a:bodyPr anchor="ctr"/>
          <a:lstStyle>
            <a:lvl1pPr marL="0" indent="0">
              <a:buNone/>
              <a:defRPr sz="2400" b="0" cap="all" baseline="0">
                <a:solidFill>
                  <a:schemeClr val="accent1">
                    <a:shade val="50000"/>
                  </a:schemeClr>
                </a:solidFill>
                <a:latin typeface="+mj-lt"/>
                <a:ea typeface="+mj-ea"/>
                <a:cs typeface="+mj-cs"/>
              </a:defRPr>
            </a:lvl1pPr>
            <a:lvl2pPr>
              <a:buNone/>
              <a:defRPr sz="2700" b="1"/>
            </a:lvl2pPr>
            <a:lvl3pPr>
              <a:buNone/>
              <a:defRPr sz="2400" b="1"/>
            </a:lvl3pPr>
            <a:lvl4pPr>
              <a:buNone/>
              <a:defRPr sz="2100" b="1"/>
            </a:lvl4pPr>
            <a:lvl5pPr>
              <a:buNone/>
              <a:defRPr sz="21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333241" y="1558228"/>
            <a:ext cx="5080137" cy="4667157"/>
          </a:xfrm>
        </p:spPr>
        <p:txBody>
          <a:bodyPr/>
          <a:lstStyle>
            <a:lvl1pPr>
              <a:defRPr sz="3200"/>
            </a:lvl1pPr>
            <a:lvl2pPr>
              <a:defRPr sz="2700"/>
            </a:lvl2pPr>
            <a:lvl3pPr>
              <a:defRPr sz="2400"/>
            </a:lvl3pPr>
            <a:lvl4pPr>
              <a:defRPr sz="2100"/>
            </a:lvl4pPr>
            <a:lvl5pPr>
              <a:defRPr sz="21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5504227" y="1558228"/>
            <a:ext cx="5077747" cy="4667157"/>
          </a:xfrm>
        </p:spPr>
        <p:txBody>
          <a:bodyPr/>
          <a:lstStyle>
            <a:lvl1pPr>
              <a:defRPr sz="3200"/>
            </a:lvl1pPr>
            <a:lvl2pPr>
              <a:defRPr sz="2700"/>
            </a:lvl2pPr>
            <a:lvl3pPr>
              <a:defRPr sz="2400"/>
            </a:lvl3pPr>
            <a:lvl4pPr>
              <a:defRPr sz="2100"/>
            </a:lvl4pPr>
            <a:lvl5pPr>
              <a:defRPr sz="21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9744079" y="7668949"/>
            <a:ext cx="902229" cy="292322"/>
          </a:xfrm>
        </p:spPr>
        <p:txBody>
          <a:bodyPr/>
          <a:lstStyle/>
          <a:p>
            <a:fld id="{BF3021C8-BB33-4568-B899-67FE11C4C1FF}" type="slidenum">
              <a:rPr lang="en-US" smtClean="0"/>
              <a:pPr/>
              <a:t>‹#›</a:t>
            </a:fld>
            <a:endParaRPr lang="en-US" dirty="0"/>
          </a:p>
        </p:txBody>
      </p:sp>
      <p:sp>
        <p:nvSpPr>
          <p:cNvPr id="11" name="Straight Connector 10"/>
          <p:cNvSpPr>
            <a:spLocks noChangeShapeType="1"/>
          </p:cNvSpPr>
          <p:nvPr/>
        </p:nvSpPr>
        <p:spPr bwMode="auto">
          <a:xfrm>
            <a:off x="609003" y="7127615"/>
            <a:ext cx="10217748" cy="282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259" tIns="60629" rIns="121259" bIns="60629" anchor="t" compatLnSpc="1"/>
          <a:lstStyle/>
          <a:p>
            <a:endParaRPr kumimoji="0" lang="en-US" dirty="0"/>
          </a:p>
        </p:txBody>
      </p:sp>
    </p:spTree>
  </p:cSld>
  <p:clrMapOvr>
    <a:masterClrMapping/>
  </p:clrMapOvr>
  <p:transition spd="slow">
    <p:wheel spokes="8"/>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57287" y="541338"/>
            <a:ext cx="10285413" cy="996061"/>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21" name="Footer Placeholder 20"/>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24" name="Footer Placeholder 23"/>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09003" y="6925521"/>
            <a:ext cx="10217748" cy="282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259" tIns="60629" rIns="121259" bIns="60629" anchor="t" compatLnSpc="1"/>
          <a:lstStyle/>
          <a:p>
            <a:endParaRPr kumimoji="0" lang="en-US" dirty="0"/>
          </a:p>
        </p:txBody>
      </p:sp>
      <p:sp>
        <p:nvSpPr>
          <p:cNvPr id="12" name="Title 11"/>
          <p:cNvSpPr>
            <a:spLocks noGrp="1"/>
          </p:cNvSpPr>
          <p:nvPr>
            <p:ph type="title"/>
          </p:nvPr>
        </p:nvSpPr>
        <p:spPr>
          <a:xfrm>
            <a:off x="541338" y="6496056"/>
            <a:ext cx="10014745" cy="616523"/>
          </a:xfrm>
        </p:spPr>
        <p:txBody>
          <a:bodyPr anchor="ctr"/>
          <a:lstStyle>
            <a:lvl1pPr algn="l">
              <a:buNone/>
              <a:defRPr sz="27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541344" y="721783"/>
            <a:ext cx="3561926" cy="5684044"/>
          </a:xfrm>
        </p:spPr>
        <p:txBody>
          <a:bodyPr/>
          <a:lstStyle>
            <a:lvl1pPr marL="0" indent="0">
              <a:buNone/>
              <a:defRPr sz="1900"/>
            </a:lvl1pPr>
            <a:lvl2pPr>
              <a:buNone/>
              <a:defRPr sz="1600"/>
            </a:lvl2pPr>
            <a:lvl3pPr>
              <a:buNone/>
              <a:defRPr sz="1300"/>
            </a:lvl3pPr>
            <a:lvl4pPr>
              <a:buNone/>
              <a:defRPr sz="1200"/>
            </a:lvl4pPr>
            <a:lvl5pPr>
              <a:buNone/>
              <a:defRPr sz="12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4232962" y="721783"/>
            <a:ext cx="6323123" cy="5684044"/>
          </a:xfrm>
        </p:spPr>
        <p:txBody>
          <a:bodyPr/>
          <a:lstStyle>
            <a:lvl1pPr>
              <a:defRPr sz="4200"/>
            </a:lvl1pPr>
            <a:lvl2pPr>
              <a:defRPr sz="3700"/>
            </a:lvl2pPr>
            <a:lvl3pPr>
              <a:defRPr sz="3200"/>
            </a:lvl3pPr>
            <a:lvl4pPr>
              <a:defRPr sz="2700"/>
            </a:lvl4pPr>
            <a:lvl5pPr>
              <a:defRPr sz="27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29" name="Footer Placeholder 28"/>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3021C8-BB33-4568-B899-67FE11C4C1FF}" type="slidenum">
              <a:rPr lang="en-US" smtClean="0"/>
              <a:pPr/>
              <a:t>‹#›</a:t>
            </a:fld>
            <a:endParaRPr lang="en-US" dirty="0"/>
          </a:p>
        </p:txBody>
      </p:sp>
    </p:spTree>
  </p:cSld>
  <p:clrMapOvr>
    <a:masterClrMapping/>
  </p:clrMapOvr>
  <p:transition spd="slow">
    <p:wheel spokes="8"/>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150257" y="730113"/>
            <a:ext cx="5954713" cy="43307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4200"/>
            </a:lvl1pPr>
          </a:lstStyle>
          <a:p>
            <a:r>
              <a:rPr kumimoji="0" lang="en-US" dirty="0" smtClean="0"/>
              <a:t>Click icon to add picture</a:t>
            </a:r>
            <a:endParaRPr kumimoji="0" lang="en-US" dirty="0"/>
          </a:p>
        </p:txBody>
      </p:sp>
      <p:sp>
        <p:nvSpPr>
          <p:cNvPr id="7" name="Date Placeholder 6"/>
          <p:cNvSpPr>
            <a:spLocks noGrp="1"/>
          </p:cNvSpPr>
          <p:nvPr>
            <p:ph type="dt" sz="half" idx="10"/>
          </p:nvPr>
        </p:nvSpPr>
        <p:spPr/>
        <p:txBody>
          <a:bodyPr/>
          <a:lstStyle/>
          <a:p>
            <a:fld id="{10160BCA-9DA3-4CDF-A5DE-7C1B8F28869F}" type="datetimeFigureOut">
              <a:rPr lang="en-US" smtClean="0"/>
              <a:pPr/>
              <a:t>11/12/2019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1" name="Slide Number Placeholder 30"/>
          <p:cNvSpPr>
            <a:spLocks noGrp="1"/>
          </p:cNvSpPr>
          <p:nvPr>
            <p:ph type="sldNum" sz="quarter" idx="12"/>
          </p:nvPr>
        </p:nvSpPr>
        <p:spPr/>
        <p:txBody>
          <a:bodyPr/>
          <a:lstStyle/>
          <a:p>
            <a:fld id="{BF3021C8-BB33-4568-B899-67FE11C4C1FF}" type="slidenum">
              <a:rPr lang="en-US" smtClean="0"/>
              <a:pPr/>
              <a:t>‹#›</a:t>
            </a:fld>
            <a:endParaRPr lang="en-US" dirty="0"/>
          </a:p>
        </p:txBody>
      </p:sp>
      <p:sp>
        <p:nvSpPr>
          <p:cNvPr id="17" name="Title 16"/>
          <p:cNvSpPr>
            <a:spLocks noGrp="1"/>
          </p:cNvSpPr>
          <p:nvPr>
            <p:ph type="title"/>
          </p:nvPr>
        </p:nvSpPr>
        <p:spPr>
          <a:xfrm>
            <a:off x="451117" y="5912751"/>
            <a:ext cx="6947166" cy="618404"/>
          </a:xfrm>
        </p:spPr>
        <p:txBody>
          <a:bodyPr anchor="ctr"/>
          <a:lstStyle>
            <a:lvl1pPr algn="l">
              <a:buNone/>
              <a:defRPr sz="27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451117" y="6551487"/>
            <a:ext cx="6947166" cy="909749"/>
          </a:xfrm>
        </p:spPr>
        <p:txBody>
          <a:bodyPr lIns="145510" tIns="0"/>
          <a:lstStyle>
            <a:lvl1pPr marL="0" indent="0">
              <a:buNone/>
              <a:defRPr sz="1900"/>
            </a:lvl1pPr>
            <a:lvl2pPr>
              <a:defRPr sz="1600"/>
            </a:lvl2pPr>
            <a:lvl3pPr>
              <a:defRPr sz="1300"/>
            </a:lvl3pPr>
            <a:lvl4pPr>
              <a:defRPr sz="1200"/>
            </a:lvl4pPr>
            <a:lvl5pPr>
              <a:defRPr sz="1200"/>
            </a:lvl5pPr>
          </a:lstStyle>
          <a:p>
            <a:pPr lvl="0" eaLnBrk="1" latinLnBrk="0" hangingPunct="1"/>
            <a:r>
              <a:rPr kumimoji="0" lang="en-US" smtClean="0"/>
              <a:t>Click to edit Master text styles</a:t>
            </a:r>
          </a:p>
        </p:txBody>
      </p:sp>
    </p:spTree>
  </p:cSld>
  <p:clrMapOvr>
    <a:masterClrMapping/>
  </p:clrMapOvr>
  <p:transition spd="slow">
    <p:wheel spokes="8"/>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09003" y="1244296"/>
            <a:ext cx="10217748" cy="282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259" tIns="60629" rIns="121259" bIns="60629" anchor="t" compatLnSpc="1"/>
          <a:lstStyle/>
          <a:p>
            <a:endParaRPr kumimoji="0" lang="en-US" dirty="0"/>
          </a:p>
        </p:txBody>
      </p:sp>
      <p:sp>
        <p:nvSpPr>
          <p:cNvPr id="8" name="Text Placeholder 7"/>
          <p:cNvSpPr>
            <a:spLocks noGrp="1"/>
          </p:cNvSpPr>
          <p:nvPr>
            <p:ph type="body" idx="1"/>
          </p:nvPr>
        </p:nvSpPr>
        <p:spPr>
          <a:xfrm>
            <a:off x="360895" y="1840177"/>
            <a:ext cx="10285413" cy="5358866"/>
          </a:xfrm>
          <a:prstGeom prst="rect">
            <a:avLst/>
          </a:prstGeom>
        </p:spPr>
        <p:txBody>
          <a:bodyPr vert="horz" lIns="121259" tIns="60629" rIns="121259" bIns="60629">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7668951" y="90227"/>
            <a:ext cx="2977357" cy="342096"/>
          </a:xfrm>
          <a:prstGeom prst="rect">
            <a:avLst/>
          </a:prstGeom>
        </p:spPr>
        <p:txBody>
          <a:bodyPr vert="horz" lIns="121259" tIns="60629" rIns="121259" bIns="60629"/>
          <a:lstStyle>
            <a:lvl1pPr algn="l" eaLnBrk="1" latinLnBrk="0" hangingPunct="1">
              <a:defRPr kumimoji="0" sz="1600">
                <a:solidFill>
                  <a:schemeClr val="accent1">
                    <a:shade val="75000"/>
                  </a:schemeClr>
                </a:solidFill>
              </a:defRPr>
            </a:lvl1pPr>
          </a:lstStyle>
          <a:p>
            <a:fld id="{10160BCA-9DA3-4CDF-A5DE-7C1B8F28869F}" type="datetimeFigureOut">
              <a:rPr lang="en-US" smtClean="0"/>
              <a:pPr/>
              <a:t>11/12/2019</a:t>
            </a:fld>
            <a:endParaRPr lang="en-US" dirty="0"/>
          </a:p>
        </p:txBody>
      </p:sp>
      <p:sp>
        <p:nvSpPr>
          <p:cNvPr id="28" name="Footer Placeholder 27"/>
          <p:cNvSpPr>
            <a:spLocks noGrp="1"/>
          </p:cNvSpPr>
          <p:nvPr>
            <p:ph type="ftr" sz="quarter" idx="3"/>
          </p:nvPr>
        </p:nvSpPr>
        <p:spPr>
          <a:xfrm>
            <a:off x="3699141" y="90227"/>
            <a:ext cx="3969808" cy="342096"/>
          </a:xfrm>
          <a:prstGeom prst="rect">
            <a:avLst/>
          </a:prstGeom>
        </p:spPr>
        <p:txBody>
          <a:bodyPr vert="horz" lIns="121259" tIns="60629" rIns="121259" bIns="60629"/>
          <a:lstStyle>
            <a:lvl1pPr algn="r" eaLnBrk="1" latinLnBrk="0" hangingPunct="1">
              <a:defRPr kumimoji="0" sz="1600">
                <a:solidFill>
                  <a:schemeClr val="accent1">
                    <a:shade val="75000"/>
                  </a:schemeClr>
                </a:solidFill>
              </a:defRPr>
            </a:lvl1pPr>
          </a:lstStyle>
          <a:p>
            <a:endParaRPr lang="en-US" dirty="0"/>
          </a:p>
        </p:txBody>
      </p:sp>
      <p:sp>
        <p:nvSpPr>
          <p:cNvPr id="5" name="Slide Number Placeholder 4"/>
          <p:cNvSpPr>
            <a:spLocks noGrp="1"/>
          </p:cNvSpPr>
          <p:nvPr>
            <p:ph type="sldNum" sz="quarter" idx="4"/>
          </p:nvPr>
        </p:nvSpPr>
        <p:spPr>
          <a:xfrm>
            <a:off x="9744079" y="7668953"/>
            <a:ext cx="902229" cy="289465"/>
          </a:xfrm>
          <a:prstGeom prst="rect">
            <a:avLst/>
          </a:prstGeom>
        </p:spPr>
        <p:txBody>
          <a:bodyPr vert="horz" lIns="121259" tIns="60629" rIns="121259" bIns="60629"/>
          <a:lstStyle>
            <a:lvl1pPr algn="r" eaLnBrk="1" latinLnBrk="0" hangingPunct="1">
              <a:defRPr kumimoji="0" sz="1600">
                <a:solidFill>
                  <a:schemeClr val="accent1">
                    <a:shade val="75000"/>
                  </a:schemeClr>
                </a:solidFill>
              </a:defRPr>
            </a:lvl1pPr>
          </a:lstStyle>
          <a:p>
            <a:fld id="{BF3021C8-BB33-4568-B899-67FE11C4C1FF}" type="slidenum">
              <a:rPr lang="en-US" smtClean="0"/>
              <a:pPr/>
              <a:t>‹#›</a:t>
            </a:fld>
            <a:endParaRPr lang="en-US" dirty="0"/>
          </a:p>
        </p:txBody>
      </p:sp>
      <p:sp>
        <p:nvSpPr>
          <p:cNvPr id="10" name="Title Placeholder 9"/>
          <p:cNvSpPr>
            <a:spLocks noGrp="1"/>
          </p:cNvSpPr>
          <p:nvPr>
            <p:ph type="title"/>
          </p:nvPr>
        </p:nvSpPr>
        <p:spPr>
          <a:xfrm>
            <a:off x="360895" y="541338"/>
            <a:ext cx="10285413" cy="992452"/>
          </a:xfrm>
          <a:prstGeom prst="rect">
            <a:avLst/>
          </a:prstGeom>
        </p:spPr>
        <p:txBody>
          <a:bodyPr vert="horz" lIns="121259" tIns="60629" rIns="121259" bIns="60629"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609003" y="1244296"/>
            <a:ext cx="10217748" cy="282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259" tIns="60629" rIns="121259" bIns="60629" anchor="t" compatLnSpc="1"/>
          <a:lstStyle/>
          <a:p>
            <a:endParaRPr kumimoji="0" lang="en-US" dirty="0"/>
          </a:p>
        </p:txBody>
      </p:sp>
      <p:sp>
        <p:nvSpPr>
          <p:cNvPr id="12" name="Straight Connector 11"/>
          <p:cNvSpPr>
            <a:spLocks noChangeShapeType="1"/>
          </p:cNvSpPr>
          <p:nvPr/>
        </p:nvSpPr>
        <p:spPr bwMode="auto">
          <a:xfrm>
            <a:off x="609003" y="1252690"/>
            <a:ext cx="10217748" cy="2820"/>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121259" tIns="60629" rIns="121259" bIns="60629"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4069" r:id="rId1"/>
    <p:sldLayoutId id="2147484070" r:id="rId2"/>
    <p:sldLayoutId id="2147484071" r:id="rId3"/>
    <p:sldLayoutId id="2147484072" r:id="rId4"/>
    <p:sldLayoutId id="2147484073" r:id="rId5"/>
    <p:sldLayoutId id="2147484074" r:id="rId6"/>
    <p:sldLayoutId id="2147484075" r:id="rId7"/>
    <p:sldLayoutId id="2147484076" r:id="rId8"/>
    <p:sldLayoutId id="2147484077" r:id="rId9"/>
    <p:sldLayoutId id="2147484078" r:id="rId10"/>
    <p:sldLayoutId id="2147484079" r:id="rId11"/>
  </p:sldLayoutIdLst>
  <p:transition spd="slow">
    <p:wheel spokes="8"/>
  </p:transition>
  <p:txStyles>
    <p:titleStyle>
      <a:lvl1pPr algn="l" rtl="0" eaLnBrk="1" latinLnBrk="0" hangingPunct="1">
        <a:spcBef>
          <a:spcPct val="0"/>
        </a:spcBef>
        <a:buNone/>
        <a:defRPr kumimoji="0" sz="48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454720" indent="-454720" algn="l" rtl="0" eaLnBrk="1" latinLnBrk="0" hangingPunct="1">
        <a:spcBef>
          <a:spcPct val="20000"/>
        </a:spcBef>
        <a:buClr>
          <a:schemeClr val="accent1"/>
        </a:buClr>
        <a:buSzPct val="70000"/>
        <a:buFont typeface="Wingdings 2"/>
        <a:buChar char=""/>
        <a:defRPr kumimoji="0" sz="4200" kern="1200">
          <a:solidFill>
            <a:schemeClr val="tx2"/>
          </a:solidFill>
          <a:latin typeface="+mn-lt"/>
          <a:ea typeface="+mn-ea"/>
          <a:cs typeface="+mn-cs"/>
        </a:defRPr>
      </a:lvl1pPr>
      <a:lvl2pPr marL="985226" indent="-378933" algn="l" rtl="0" eaLnBrk="1" latinLnBrk="0" hangingPunct="1">
        <a:spcBef>
          <a:spcPct val="20000"/>
        </a:spcBef>
        <a:buClr>
          <a:schemeClr val="accent1"/>
        </a:buClr>
        <a:buSzPct val="70000"/>
        <a:buFont typeface="Wingdings 2"/>
        <a:buChar char=""/>
        <a:defRPr kumimoji="0" sz="3700" kern="1200">
          <a:solidFill>
            <a:schemeClr val="tx2"/>
          </a:solidFill>
          <a:latin typeface="+mn-lt"/>
          <a:ea typeface="+mn-ea"/>
          <a:cs typeface="+mn-cs"/>
        </a:defRPr>
      </a:lvl2pPr>
      <a:lvl3pPr marL="1515732" indent="-303146"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3pPr>
      <a:lvl4pPr marL="2122025" indent="-303146" algn="l" rtl="0" eaLnBrk="1" latinLnBrk="0" hangingPunct="1">
        <a:spcBef>
          <a:spcPct val="20000"/>
        </a:spcBef>
        <a:buClr>
          <a:schemeClr val="accent1"/>
        </a:buClr>
        <a:buSzPct val="70000"/>
        <a:buFont typeface="Wingdings 2"/>
        <a:buChar char=""/>
        <a:defRPr kumimoji="0" sz="2700" kern="1200">
          <a:solidFill>
            <a:schemeClr val="tx2"/>
          </a:solidFill>
          <a:latin typeface="+mn-lt"/>
          <a:ea typeface="+mn-ea"/>
          <a:cs typeface="+mn-cs"/>
        </a:defRPr>
      </a:lvl4pPr>
      <a:lvl5pPr marL="2728318" indent="-303146" algn="l" rtl="0" eaLnBrk="1" latinLnBrk="0" hangingPunct="1">
        <a:spcBef>
          <a:spcPct val="20000"/>
        </a:spcBef>
        <a:buClr>
          <a:schemeClr val="accent1"/>
        </a:buClr>
        <a:buSzPct val="60000"/>
        <a:buFont typeface="Wingdings 2"/>
        <a:buChar char=""/>
        <a:defRPr kumimoji="0" sz="2400" kern="1200">
          <a:solidFill>
            <a:schemeClr val="tx2"/>
          </a:solidFill>
          <a:latin typeface="+mn-lt"/>
          <a:ea typeface="+mn-ea"/>
          <a:cs typeface="+mn-cs"/>
        </a:defRPr>
      </a:lvl5pPr>
      <a:lvl6pPr marL="3334611" indent="-303146" algn="l" rtl="0" eaLnBrk="1" latinLnBrk="0" hangingPunct="1">
        <a:spcBef>
          <a:spcPct val="20000"/>
        </a:spcBef>
        <a:buClr>
          <a:schemeClr val="accent1"/>
        </a:buClr>
        <a:buSzPct val="60000"/>
        <a:buFont typeface="Wingdings 2"/>
        <a:buChar char=""/>
        <a:defRPr kumimoji="0" sz="2400" kern="1200">
          <a:solidFill>
            <a:schemeClr val="tx2"/>
          </a:solidFill>
          <a:latin typeface="+mn-lt"/>
          <a:ea typeface="+mn-ea"/>
          <a:cs typeface="+mn-cs"/>
        </a:defRPr>
      </a:lvl6pPr>
      <a:lvl7pPr marL="3940904" indent="-303146" algn="l" rtl="0" eaLnBrk="1" latinLnBrk="0" hangingPunct="1">
        <a:spcBef>
          <a:spcPct val="20000"/>
        </a:spcBef>
        <a:buClr>
          <a:schemeClr val="accent1"/>
        </a:buClr>
        <a:buSzPct val="60000"/>
        <a:buFont typeface="Wingdings 2"/>
        <a:buChar char=""/>
        <a:defRPr kumimoji="0" sz="2100" kern="1200">
          <a:solidFill>
            <a:schemeClr val="tx2"/>
          </a:solidFill>
          <a:latin typeface="+mn-lt"/>
          <a:ea typeface="+mn-ea"/>
          <a:cs typeface="+mn-cs"/>
        </a:defRPr>
      </a:lvl7pPr>
      <a:lvl8pPr marL="4547197" indent="-303146" algn="l" rtl="0" eaLnBrk="1" latinLnBrk="0" hangingPunct="1">
        <a:spcBef>
          <a:spcPct val="20000"/>
        </a:spcBef>
        <a:buClr>
          <a:schemeClr val="accent1"/>
        </a:buClr>
        <a:buSzPct val="60000"/>
        <a:buFont typeface="Wingdings 2"/>
        <a:buChar char=""/>
        <a:defRPr kumimoji="0" sz="2100" kern="1200" baseline="0">
          <a:solidFill>
            <a:schemeClr val="tx2"/>
          </a:solidFill>
          <a:latin typeface="+mn-lt"/>
          <a:ea typeface="+mn-ea"/>
          <a:cs typeface="+mn-cs"/>
        </a:defRPr>
      </a:lvl8pPr>
      <a:lvl9pPr marL="5153490" indent="-303146" algn="l" rtl="0" eaLnBrk="1" latinLnBrk="0" hangingPunct="1">
        <a:spcBef>
          <a:spcPct val="20000"/>
        </a:spcBef>
        <a:buClr>
          <a:schemeClr val="accent1"/>
        </a:buClr>
        <a:buSzPct val="60000"/>
        <a:buFont typeface="Wingdings 2"/>
        <a:buChar char=""/>
        <a:defRPr kumimoji="0" sz="19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06293" algn="l" rtl="0" eaLnBrk="1" latinLnBrk="0" hangingPunct="1">
        <a:defRPr kumimoji="0" kern="1200">
          <a:solidFill>
            <a:schemeClr val="tx1"/>
          </a:solidFill>
          <a:latin typeface="+mn-lt"/>
          <a:ea typeface="+mn-ea"/>
          <a:cs typeface="+mn-cs"/>
        </a:defRPr>
      </a:lvl2pPr>
      <a:lvl3pPr marL="1212586" algn="l" rtl="0" eaLnBrk="1" latinLnBrk="0" hangingPunct="1">
        <a:defRPr kumimoji="0" kern="1200">
          <a:solidFill>
            <a:schemeClr val="tx1"/>
          </a:solidFill>
          <a:latin typeface="+mn-lt"/>
          <a:ea typeface="+mn-ea"/>
          <a:cs typeface="+mn-cs"/>
        </a:defRPr>
      </a:lvl3pPr>
      <a:lvl4pPr marL="1818879" algn="l" rtl="0" eaLnBrk="1" latinLnBrk="0" hangingPunct="1">
        <a:defRPr kumimoji="0" kern="1200">
          <a:solidFill>
            <a:schemeClr val="tx1"/>
          </a:solidFill>
          <a:latin typeface="+mn-lt"/>
          <a:ea typeface="+mn-ea"/>
          <a:cs typeface="+mn-cs"/>
        </a:defRPr>
      </a:lvl4pPr>
      <a:lvl5pPr marL="2425172" algn="l" rtl="0" eaLnBrk="1" latinLnBrk="0" hangingPunct="1">
        <a:defRPr kumimoji="0" kern="1200">
          <a:solidFill>
            <a:schemeClr val="tx1"/>
          </a:solidFill>
          <a:latin typeface="+mn-lt"/>
          <a:ea typeface="+mn-ea"/>
          <a:cs typeface="+mn-cs"/>
        </a:defRPr>
      </a:lvl5pPr>
      <a:lvl6pPr marL="3031465" algn="l" rtl="0" eaLnBrk="1" latinLnBrk="0" hangingPunct="1">
        <a:defRPr kumimoji="0" kern="1200">
          <a:solidFill>
            <a:schemeClr val="tx1"/>
          </a:solidFill>
          <a:latin typeface="+mn-lt"/>
          <a:ea typeface="+mn-ea"/>
          <a:cs typeface="+mn-cs"/>
        </a:defRPr>
      </a:lvl6pPr>
      <a:lvl7pPr marL="3637758" algn="l" rtl="0" eaLnBrk="1" latinLnBrk="0" hangingPunct="1">
        <a:defRPr kumimoji="0" kern="1200">
          <a:solidFill>
            <a:schemeClr val="tx1"/>
          </a:solidFill>
          <a:latin typeface="+mn-lt"/>
          <a:ea typeface="+mn-ea"/>
          <a:cs typeface="+mn-cs"/>
        </a:defRPr>
      </a:lvl7pPr>
      <a:lvl8pPr marL="4244050" algn="l" rtl="0" eaLnBrk="1" latinLnBrk="0" hangingPunct="1">
        <a:defRPr kumimoji="0" kern="1200">
          <a:solidFill>
            <a:schemeClr val="tx1"/>
          </a:solidFill>
          <a:latin typeface="+mn-lt"/>
          <a:ea typeface="+mn-ea"/>
          <a:cs typeface="+mn-cs"/>
        </a:defRPr>
      </a:lvl8pPr>
      <a:lvl9pPr marL="4850343"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10.png"/><Relationship Id="rId3" Type="http://schemas.openxmlformats.org/officeDocument/2006/relationships/audio" Target="file:///\\rosies.local\users\sjorgensen\My%20Music\Playlists\BERKLEE%20SONGWRITING\3.%20Sancocho.m4a" TargetMode="External"/><Relationship Id="rId7" Type="http://schemas.openxmlformats.org/officeDocument/2006/relationships/image" Target="../media/image4.jpeg"/><Relationship Id="rId12" Type="http://schemas.openxmlformats.org/officeDocument/2006/relationships/image" Target="../media/image9.png"/><Relationship Id="rId2" Type="http://schemas.openxmlformats.org/officeDocument/2006/relationships/audio" Target="../media/media1.wma"/><Relationship Id="rId1" Type="http://schemas.microsoft.com/office/2007/relationships/media" Target="../media/media1.wma"/><Relationship Id="rId6" Type="http://schemas.openxmlformats.org/officeDocument/2006/relationships/image" Target="../media/image3.jpeg"/><Relationship Id="rId11" Type="http://schemas.openxmlformats.org/officeDocument/2006/relationships/image" Target="../media/image8.jpeg"/><Relationship Id="rId5" Type="http://schemas.openxmlformats.org/officeDocument/2006/relationships/notesSlide" Target="../notesSlides/notesSlide1.xml"/><Relationship Id="rId10" Type="http://schemas.openxmlformats.org/officeDocument/2006/relationships/image" Target="../media/image7.png"/><Relationship Id="rId4" Type="http://schemas.openxmlformats.org/officeDocument/2006/relationships/slideLayout" Target="../slideLayouts/slideLayout1.xml"/><Relationship Id="rId9"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NiTsduRreu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sjorgensen@rosiesplace.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www.lyriko.com/e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www.rosiesplace.org/how_we_help/opportunity" TargetMode="External"/><Relationship Id="rId13" Type="http://schemas.openxmlformats.org/officeDocument/2006/relationships/hyperlink" Target="http://www.rosiesplace.org/how_we_help/advocacy_empowerment/advocacy" TargetMode="External"/><Relationship Id="rId18" Type="http://schemas.openxmlformats.org/officeDocument/2006/relationships/hyperlink" Target="http://www.rosiesplace.org/how_we_help/outreach_stability/franklin_field" TargetMode="External"/><Relationship Id="rId3" Type="http://schemas.openxmlformats.org/officeDocument/2006/relationships/hyperlink" Target="http://www.rosiesplace.org/how_we_help/emergency_services" TargetMode="External"/><Relationship Id="rId7" Type="http://schemas.openxmlformats.org/officeDocument/2006/relationships/hyperlink" Target="http://www.rosiesplace.org/how_we_help/emergency_services/health_and_wellness" TargetMode="External"/><Relationship Id="rId12" Type="http://schemas.openxmlformats.org/officeDocument/2006/relationships/hyperlink" Target="http://www.rosiesplace.org/how_we_help/advocacy_empowerment" TargetMode="External"/><Relationship Id="rId17" Type="http://schemas.openxmlformats.org/officeDocument/2006/relationships/hyperlink" Target="http://www.rosiesplace.org/how_we_help/outreach_stability/friendly_visitor" TargetMode="External"/><Relationship Id="rId2" Type="http://schemas.openxmlformats.org/officeDocument/2006/relationships/notesSlide" Target="../notesSlides/notesSlide6.xml"/><Relationship Id="rId16" Type="http://schemas.openxmlformats.org/officeDocument/2006/relationships/hyperlink" Target="http://www.rosiesplace.org/how_we_help/outreach_stability/outreach" TargetMode="External"/><Relationship Id="rId20" Type="http://schemas.openxmlformats.org/officeDocument/2006/relationships/hyperlink" Target="http://www.rosiesplace.org/how_we_help/outreach_stability/court_collaborative" TargetMode="External"/><Relationship Id="rId1" Type="http://schemas.openxmlformats.org/officeDocument/2006/relationships/slideLayout" Target="../slideLayouts/slideLayout2.xml"/><Relationship Id="rId6" Type="http://schemas.openxmlformats.org/officeDocument/2006/relationships/hyperlink" Target="http://www.rosiesplace.org/how_we_help/emergency_services/overnight_shelter" TargetMode="External"/><Relationship Id="rId11" Type="http://schemas.openxmlformats.org/officeDocument/2006/relationships/hyperlink" Target="http://www.rosiesplace.org/how_we_help/opportunity/housing_search" TargetMode="External"/><Relationship Id="rId5" Type="http://schemas.openxmlformats.org/officeDocument/2006/relationships/hyperlink" Target="http://www.rosiesplace.org/how_we_help/emergency_services/essential_services" TargetMode="External"/><Relationship Id="rId15" Type="http://schemas.openxmlformats.org/officeDocument/2006/relationships/hyperlink" Target="http://www.rosiesplace.org/how_we_help/outreach_stability" TargetMode="External"/><Relationship Id="rId10" Type="http://schemas.openxmlformats.org/officeDocument/2006/relationships/hyperlink" Target="http://www.rosiesplace.org/how_we_help/opportunity/job_search" TargetMode="External"/><Relationship Id="rId19" Type="http://schemas.openxmlformats.org/officeDocument/2006/relationships/hyperlink" Target="http://www.rosiesplace.org/how_we_help/outreach_stability/boston_public_schools" TargetMode="External"/><Relationship Id="rId4" Type="http://schemas.openxmlformats.org/officeDocument/2006/relationships/hyperlink" Target="http://www.rosiesplace.org/how_we_help/emergency_services/food_programs" TargetMode="External"/><Relationship Id="rId9" Type="http://schemas.openxmlformats.org/officeDocument/2006/relationships/hyperlink" Target="http://www.rosiesplace.org/how_we_help/opportunity/education" TargetMode="External"/><Relationship Id="rId14" Type="http://schemas.openxmlformats.org/officeDocument/2006/relationships/hyperlink" Target="http://www.rosiesplace.org/how_we_help/advocacy_empowerment/lega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sjorgensen\AppData\Local\Microsoft\Windows\Temporary Internet Files\Content.IE5\X2VPBFCS\MRIDANGAM[1].jpg"/>
          <p:cNvPicPr>
            <a:picLocks noChangeAspect="1" noChangeArrowheads="1"/>
          </p:cNvPicPr>
          <p:nvPr/>
        </p:nvPicPr>
        <p:blipFill>
          <a:blip r:embed="rId6" cstate="print"/>
          <a:srcRect/>
          <a:stretch>
            <a:fillRect/>
          </a:stretch>
        </p:blipFill>
        <p:spPr bwMode="auto">
          <a:xfrm>
            <a:off x="180449" y="4511146"/>
            <a:ext cx="1624013" cy="1624013"/>
          </a:xfrm>
          <a:prstGeom prst="rect">
            <a:avLst/>
          </a:prstGeom>
          <a:noFill/>
        </p:spPr>
      </p:pic>
      <p:pic>
        <p:nvPicPr>
          <p:cNvPr id="1033" name="Picture 9" descr="C:\Users\sjorgensen\AppData\Local\Microsoft\Windows\Temporary Internet Files\Content.IE5\MO4AB0I0\246766504[1].jpg"/>
          <p:cNvPicPr>
            <a:picLocks noChangeAspect="1" noChangeArrowheads="1"/>
          </p:cNvPicPr>
          <p:nvPr/>
        </p:nvPicPr>
        <p:blipFill>
          <a:blip r:embed="rId7" cstate="print"/>
          <a:srcRect/>
          <a:stretch>
            <a:fillRect/>
          </a:stretch>
        </p:blipFill>
        <p:spPr bwMode="auto">
          <a:xfrm>
            <a:off x="8480954" y="541341"/>
            <a:ext cx="1804458" cy="1780399"/>
          </a:xfrm>
          <a:prstGeom prst="rect">
            <a:avLst/>
          </a:prstGeom>
          <a:noFill/>
        </p:spPr>
      </p:pic>
      <p:pic>
        <p:nvPicPr>
          <p:cNvPr id="1034" name="Picture 10" descr="C:\Users\sjorgensen\AppData\Local\Microsoft\Windows\Temporary Internet Files\Content.IE5\1QCZGQC8\Tambourine2[1].jpg"/>
          <p:cNvPicPr>
            <a:picLocks noChangeAspect="1" noChangeArrowheads="1"/>
          </p:cNvPicPr>
          <p:nvPr/>
        </p:nvPicPr>
        <p:blipFill>
          <a:blip r:embed="rId8" cstate="print"/>
          <a:srcRect/>
          <a:stretch>
            <a:fillRect/>
          </a:stretch>
        </p:blipFill>
        <p:spPr bwMode="auto">
          <a:xfrm>
            <a:off x="812008" y="812006"/>
            <a:ext cx="1702778" cy="1827015"/>
          </a:xfrm>
          <a:prstGeom prst="rect">
            <a:avLst/>
          </a:prstGeom>
          <a:noFill/>
        </p:spPr>
      </p:pic>
      <p:pic>
        <p:nvPicPr>
          <p:cNvPr id="1037" name="Picture 13" descr="C:\Users\sjorgensen\AppData\Local\Microsoft\Windows\Temporary Internet Files\Content.IE5\547L1W4C\ukulele[1].jpg"/>
          <p:cNvPicPr>
            <a:picLocks noChangeAspect="1" noChangeArrowheads="1"/>
          </p:cNvPicPr>
          <p:nvPr/>
        </p:nvPicPr>
        <p:blipFill>
          <a:blip r:embed="rId9" cstate="print"/>
          <a:srcRect/>
          <a:stretch>
            <a:fillRect/>
          </a:stretch>
        </p:blipFill>
        <p:spPr bwMode="auto">
          <a:xfrm>
            <a:off x="8526069" y="3969808"/>
            <a:ext cx="2300684" cy="1714236"/>
          </a:xfrm>
          <a:prstGeom prst="rect">
            <a:avLst/>
          </a:prstGeom>
          <a:noFill/>
        </p:spPr>
      </p:pic>
      <p:pic>
        <p:nvPicPr>
          <p:cNvPr id="1043" name="Picture 19" descr="C:\Users\sjorgensen\AppData\Local\Microsoft\Windows\Temporary Internet Files\Content.IE5\2LTRYU7X\music_notes_swoosh_pc_image_500_clr[1].png"/>
          <p:cNvPicPr>
            <a:picLocks noChangeAspect="1" noChangeArrowheads="1"/>
          </p:cNvPicPr>
          <p:nvPr/>
        </p:nvPicPr>
        <p:blipFill>
          <a:blip r:embed="rId10" cstate="print"/>
          <a:srcRect/>
          <a:stretch>
            <a:fillRect/>
          </a:stretch>
        </p:blipFill>
        <p:spPr bwMode="auto">
          <a:xfrm>
            <a:off x="3608917" y="4150261"/>
            <a:ext cx="3879587" cy="1765122"/>
          </a:xfrm>
          <a:prstGeom prst="rect">
            <a:avLst/>
          </a:prstGeom>
          <a:noFill/>
        </p:spPr>
      </p:pic>
      <p:sp>
        <p:nvSpPr>
          <p:cNvPr id="28" name="Rectangle 27"/>
          <p:cNvSpPr/>
          <p:nvPr/>
        </p:nvSpPr>
        <p:spPr>
          <a:xfrm rot="20841716">
            <a:off x="1422058" y="6540717"/>
            <a:ext cx="7413719" cy="556646"/>
          </a:xfrm>
          <a:prstGeom prst="rect">
            <a:avLst/>
          </a:prstGeom>
          <a:noFill/>
        </p:spPr>
        <p:txBody>
          <a:bodyPr wrap="square" lIns="121259" tIns="60629" rIns="121259" bIns="60629">
            <a:prstTxWarp prst="textWave4">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72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Conversations</a:t>
            </a:r>
            <a:endParaRPr lang="en-US" sz="72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30" name="Rectangle 29"/>
          <p:cNvSpPr/>
          <p:nvPr/>
        </p:nvSpPr>
        <p:spPr>
          <a:xfrm>
            <a:off x="270673" y="2887133"/>
            <a:ext cx="10285413" cy="1230438"/>
          </a:xfrm>
          <a:prstGeom prst="rect">
            <a:avLst/>
          </a:prstGeom>
          <a:noFill/>
        </p:spPr>
        <p:txBody>
          <a:bodyPr wrap="square" lIns="121259" tIns="60629" rIns="121259" bIns="60629">
            <a:spAutoFit/>
          </a:bodyPr>
          <a:lstStyle/>
          <a:p>
            <a:pPr algn="ctr"/>
            <a:r>
              <a:rPr lang="en-US" sz="7200" b="1" dirty="0" smtClean="0">
                <a:ln w="17780" cmpd="sng">
                  <a:solidFill>
                    <a:schemeClr val="tx1"/>
                  </a:solidFill>
                  <a:prstDash val="solid"/>
                  <a:miter lim="800000"/>
                </a:ln>
                <a:effectLst>
                  <a:outerShdw blurRad="50800" algn="tl" rotWithShape="0">
                    <a:srgbClr val="000000"/>
                  </a:outerShdw>
                </a:effectLst>
                <a:latin typeface="FangSong" pitchFamily="49" charset="-122"/>
                <a:ea typeface="FangSong" pitchFamily="49" charset="-122"/>
                <a:cs typeface="Aparajita" pitchFamily="34" charset="0"/>
              </a:rPr>
              <a:t>ESOL &amp; Song-Writing</a:t>
            </a:r>
            <a:endParaRPr lang="en-US" sz="7200" b="1" dirty="0">
              <a:ln w="17780" cmpd="sng">
                <a:solidFill>
                  <a:schemeClr val="tx1"/>
                </a:solidFill>
                <a:prstDash val="solid"/>
                <a:miter lim="800000"/>
              </a:ln>
              <a:effectLst>
                <a:outerShdw blurRad="50800" algn="tl" rotWithShape="0">
                  <a:srgbClr val="000000"/>
                </a:outerShdw>
              </a:effectLst>
              <a:latin typeface="FangSong" pitchFamily="49" charset="-122"/>
              <a:ea typeface="FangSong" pitchFamily="49" charset="-122"/>
              <a:cs typeface="Aparajita" pitchFamily="34" charset="0"/>
            </a:endParaRPr>
          </a:p>
        </p:txBody>
      </p:sp>
      <p:sp>
        <p:nvSpPr>
          <p:cNvPr id="11" name="Rectangle 10"/>
          <p:cNvSpPr/>
          <p:nvPr/>
        </p:nvSpPr>
        <p:spPr>
          <a:xfrm rot="20897499">
            <a:off x="2022590" y="6046499"/>
            <a:ext cx="3130385" cy="768773"/>
          </a:xfrm>
          <a:prstGeom prst="rect">
            <a:avLst/>
          </a:prstGeom>
          <a:noFill/>
        </p:spPr>
        <p:txBody>
          <a:bodyPr wrap="square" lIns="121259" tIns="60629" rIns="121259" bIns="60629">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200" b="1" spc="66"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Relaxation</a:t>
            </a:r>
            <a:endParaRPr lang="en-US" sz="4200" b="1" spc="66"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Rectangle 11"/>
          <p:cNvSpPr/>
          <p:nvPr/>
        </p:nvSpPr>
        <p:spPr>
          <a:xfrm rot="20812448">
            <a:off x="5968448" y="6750386"/>
            <a:ext cx="2231007" cy="861106"/>
          </a:xfrm>
          <a:prstGeom prst="rect">
            <a:avLst/>
          </a:prstGeom>
          <a:noFill/>
        </p:spPr>
        <p:txBody>
          <a:bodyPr wrap="none" lIns="121259" tIns="60629" rIns="121259" bIns="60629">
            <a:spAutoFit/>
          </a:bodyPr>
          <a:lstStyle/>
          <a:p>
            <a:pPr algn="ctr"/>
            <a:r>
              <a:rPr lang="en-US" sz="4800" b="1" dirty="0" smtClean="0">
                <a:ln w="19050">
                  <a:solidFill>
                    <a:schemeClr val="tx2">
                      <a:tint val="1000"/>
                    </a:schemeClr>
                  </a:solidFill>
                  <a:prstDash val="solid"/>
                </a:ln>
                <a:solidFill>
                  <a:srgbClr val="00B050"/>
                </a:solidFill>
                <a:effectLst>
                  <a:outerShdw blurRad="50000" dist="50800" dir="7500000" algn="tl">
                    <a:srgbClr val="000000">
                      <a:shade val="5000"/>
                      <a:alpha val="35000"/>
                    </a:srgbClr>
                  </a:outerShdw>
                </a:effectLst>
              </a:rPr>
              <a:t>Fluency</a:t>
            </a:r>
            <a:endParaRPr lang="en-US" sz="4800" b="1" dirty="0">
              <a:ln w="19050">
                <a:solidFill>
                  <a:schemeClr val="tx2">
                    <a:tint val="1000"/>
                  </a:schemeClr>
                </a:solidFill>
                <a:prstDash val="solid"/>
              </a:ln>
              <a:solidFill>
                <a:srgbClr val="00B050"/>
              </a:solidFill>
              <a:effectLst>
                <a:outerShdw blurRad="50000" dist="50800" dir="7500000" algn="tl">
                  <a:srgbClr val="000000">
                    <a:shade val="5000"/>
                    <a:alpha val="35000"/>
                  </a:srgbClr>
                </a:outerShdw>
              </a:effectLst>
            </a:endParaRPr>
          </a:p>
        </p:txBody>
      </p:sp>
      <p:pic>
        <p:nvPicPr>
          <p:cNvPr id="3076" name="Picture 4" descr="C:\Users\sjorgensen\AppData\Local\Microsoft\Windows\Temporary Internet Files\Content.IE5\JM3RLYJP\choir2graphic[1].jpg"/>
          <p:cNvPicPr>
            <a:picLocks noChangeAspect="1" noChangeArrowheads="1"/>
          </p:cNvPicPr>
          <p:nvPr/>
        </p:nvPicPr>
        <p:blipFill>
          <a:blip r:embed="rId11" cstate="print"/>
          <a:srcRect/>
          <a:stretch>
            <a:fillRect/>
          </a:stretch>
        </p:blipFill>
        <p:spPr bwMode="auto">
          <a:xfrm>
            <a:off x="4330700" y="270669"/>
            <a:ext cx="2526242" cy="2345796"/>
          </a:xfrm>
          <a:prstGeom prst="rect">
            <a:avLst/>
          </a:prstGeom>
          <a:noFill/>
        </p:spPr>
      </p:pic>
      <p:pic>
        <p:nvPicPr>
          <p:cNvPr id="2" name="When I Was A Child.wm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cstate="print"/>
          <a:stretch>
            <a:fillRect/>
          </a:stretch>
        </p:blipFill>
        <p:spPr>
          <a:xfrm>
            <a:off x="9223375" y="6508314"/>
            <a:ext cx="721783" cy="721783"/>
          </a:xfrm>
          <a:prstGeom prst="rect">
            <a:avLst/>
          </a:prstGeom>
        </p:spPr>
      </p:pic>
      <p:pic>
        <p:nvPicPr>
          <p:cNvPr id="13" name="3. Sancocho.m4a">
            <a:hlinkClick r:id="" action="ppaction://media"/>
          </p:cNvPr>
          <p:cNvPicPr>
            <a:picLocks noRot="1" noChangeAspect="1"/>
          </p:cNvPicPr>
          <p:nvPr>
            <a:audioFile r:link="rId3"/>
          </p:nvPr>
        </p:nvPicPr>
        <p:blipFill>
          <a:blip r:embed="rId13" cstate="print"/>
          <a:stretch>
            <a:fillRect/>
          </a:stretch>
        </p:blipFill>
        <p:spPr>
          <a:xfrm>
            <a:off x="3279775" y="2459831"/>
            <a:ext cx="304800" cy="304800"/>
          </a:xfrm>
          <a:prstGeom prst="rect">
            <a:avLst/>
          </a:prstGeom>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33"/>
                                        </p:tgtEl>
                                        <p:attrNameLst>
                                          <p:attrName>style.visibility</p:attrName>
                                        </p:attrNameLst>
                                      </p:cBhvr>
                                      <p:to>
                                        <p:strVal val="visible"/>
                                      </p:to>
                                    </p:set>
                                    <p:animEffect transition="in" filter="wipe(down)">
                                      <p:cBhvr>
                                        <p:cTn id="7" dur="580">
                                          <p:stCondLst>
                                            <p:cond delay="0"/>
                                          </p:stCondLst>
                                        </p:cTn>
                                        <p:tgtEl>
                                          <p:spTgt spid="1033"/>
                                        </p:tgtEl>
                                      </p:cBhvr>
                                    </p:animEffect>
                                    <p:anim calcmode="lin" valueType="num">
                                      <p:cBhvr>
                                        <p:cTn id="8" dur="1822" tmFilter="0,0; 0.14,0.36; 0.43,0.73; 0.71,0.91; 1.0,1.0">
                                          <p:stCondLst>
                                            <p:cond delay="0"/>
                                          </p:stCondLst>
                                        </p:cTn>
                                        <p:tgtEl>
                                          <p:spTgt spid="103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3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3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3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33"/>
                                        </p:tgtEl>
                                        <p:attrNameLst>
                                          <p:attrName>ppt_y</p:attrName>
                                        </p:attrNameLst>
                                      </p:cBhvr>
                                      <p:tavLst>
                                        <p:tav tm="0" fmla="#ppt_y-sin(pi*$)/81">
                                          <p:val>
                                            <p:fltVal val="0"/>
                                          </p:val>
                                        </p:tav>
                                        <p:tav tm="100000">
                                          <p:val>
                                            <p:fltVal val="1"/>
                                          </p:val>
                                        </p:tav>
                                      </p:tavLst>
                                    </p:anim>
                                    <p:animScale>
                                      <p:cBhvr>
                                        <p:cTn id="13" dur="26">
                                          <p:stCondLst>
                                            <p:cond delay="650"/>
                                          </p:stCondLst>
                                        </p:cTn>
                                        <p:tgtEl>
                                          <p:spTgt spid="1033"/>
                                        </p:tgtEl>
                                      </p:cBhvr>
                                      <p:to x="100000" y="60000"/>
                                    </p:animScale>
                                    <p:animScale>
                                      <p:cBhvr>
                                        <p:cTn id="14" dur="166" decel="50000">
                                          <p:stCondLst>
                                            <p:cond delay="676"/>
                                          </p:stCondLst>
                                        </p:cTn>
                                        <p:tgtEl>
                                          <p:spTgt spid="1033"/>
                                        </p:tgtEl>
                                      </p:cBhvr>
                                      <p:to x="100000" y="100000"/>
                                    </p:animScale>
                                    <p:animScale>
                                      <p:cBhvr>
                                        <p:cTn id="15" dur="26">
                                          <p:stCondLst>
                                            <p:cond delay="1312"/>
                                          </p:stCondLst>
                                        </p:cTn>
                                        <p:tgtEl>
                                          <p:spTgt spid="1033"/>
                                        </p:tgtEl>
                                      </p:cBhvr>
                                      <p:to x="100000" y="80000"/>
                                    </p:animScale>
                                    <p:animScale>
                                      <p:cBhvr>
                                        <p:cTn id="16" dur="166" decel="50000">
                                          <p:stCondLst>
                                            <p:cond delay="1338"/>
                                          </p:stCondLst>
                                        </p:cTn>
                                        <p:tgtEl>
                                          <p:spTgt spid="1033"/>
                                        </p:tgtEl>
                                      </p:cBhvr>
                                      <p:to x="100000" y="100000"/>
                                    </p:animScale>
                                    <p:animScale>
                                      <p:cBhvr>
                                        <p:cTn id="17" dur="26">
                                          <p:stCondLst>
                                            <p:cond delay="1642"/>
                                          </p:stCondLst>
                                        </p:cTn>
                                        <p:tgtEl>
                                          <p:spTgt spid="1033"/>
                                        </p:tgtEl>
                                      </p:cBhvr>
                                      <p:to x="100000" y="90000"/>
                                    </p:animScale>
                                    <p:animScale>
                                      <p:cBhvr>
                                        <p:cTn id="18" dur="166" decel="50000">
                                          <p:stCondLst>
                                            <p:cond delay="1668"/>
                                          </p:stCondLst>
                                        </p:cTn>
                                        <p:tgtEl>
                                          <p:spTgt spid="1033"/>
                                        </p:tgtEl>
                                      </p:cBhvr>
                                      <p:to x="100000" y="100000"/>
                                    </p:animScale>
                                    <p:animScale>
                                      <p:cBhvr>
                                        <p:cTn id="19" dur="26">
                                          <p:stCondLst>
                                            <p:cond delay="1808"/>
                                          </p:stCondLst>
                                        </p:cTn>
                                        <p:tgtEl>
                                          <p:spTgt spid="1033"/>
                                        </p:tgtEl>
                                      </p:cBhvr>
                                      <p:to x="100000" y="95000"/>
                                    </p:animScale>
                                    <p:animScale>
                                      <p:cBhvr>
                                        <p:cTn id="20" dur="166" decel="50000">
                                          <p:stCondLst>
                                            <p:cond delay="1834"/>
                                          </p:stCondLst>
                                        </p:cTn>
                                        <p:tgtEl>
                                          <p:spTgt spid="103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1034"/>
                                        </p:tgtEl>
                                        <p:attrNameLst>
                                          <p:attrName>style.visibility</p:attrName>
                                        </p:attrNameLst>
                                      </p:cBhvr>
                                      <p:to>
                                        <p:strVal val="visible"/>
                                      </p:to>
                                    </p:set>
                                    <p:animEffect transition="in" filter="fade">
                                      <p:cBhvr>
                                        <p:cTn id="25" dur="2000"/>
                                        <p:tgtEl>
                                          <p:spTgt spid="1034"/>
                                        </p:tgtEl>
                                      </p:cBhvr>
                                    </p:animEffect>
                                    <p:anim calcmode="lin" valueType="num">
                                      <p:cBhvr>
                                        <p:cTn id="26" dur="2000" fill="hold"/>
                                        <p:tgtEl>
                                          <p:spTgt spid="1034"/>
                                        </p:tgtEl>
                                        <p:attrNameLst>
                                          <p:attrName>ppt_w</p:attrName>
                                        </p:attrNameLst>
                                      </p:cBhvr>
                                      <p:tavLst>
                                        <p:tav tm="0" fmla="#ppt_w*sin(2.5*pi*$)">
                                          <p:val>
                                            <p:fltVal val="0"/>
                                          </p:val>
                                        </p:tav>
                                        <p:tav tm="100000">
                                          <p:val>
                                            <p:fltVal val="1"/>
                                          </p:val>
                                        </p:tav>
                                      </p:tavLst>
                                    </p:anim>
                                    <p:anim calcmode="lin" valueType="num">
                                      <p:cBhvr>
                                        <p:cTn id="27" dur="2000" fill="hold"/>
                                        <p:tgtEl>
                                          <p:spTgt spid="1034"/>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1028"/>
                                        </p:tgtEl>
                                        <p:attrNameLst>
                                          <p:attrName>style.visibility</p:attrName>
                                        </p:attrNameLst>
                                      </p:cBhvr>
                                      <p:to>
                                        <p:strVal val="visible"/>
                                      </p:to>
                                    </p:set>
                                    <p:animEffect transition="in" filter="wipe(down)">
                                      <p:cBhvr>
                                        <p:cTn id="32" dur="580">
                                          <p:stCondLst>
                                            <p:cond delay="0"/>
                                          </p:stCondLst>
                                        </p:cTn>
                                        <p:tgtEl>
                                          <p:spTgt spid="1028"/>
                                        </p:tgtEl>
                                      </p:cBhvr>
                                    </p:animEffect>
                                    <p:anim calcmode="lin" valueType="num">
                                      <p:cBhvr>
                                        <p:cTn id="33"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38" dur="26">
                                          <p:stCondLst>
                                            <p:cond delay="650"/>
                                          </p:stCondLst>
                                        </p:cTn>
                                        <p:tgtEl>
                                          <p:spTgt spid="1028"/>
                                        </p:tgtEl>
                                      </p:cBhvr>
                                      <p:to x="100000" y="60000"/>
                                    </p:animScale>
                                    <p:animScale>
                                      <p:cBhvr>
                                        <p:cTn id="39" dur="166" decel="50000">
                                          <p:stCondLst>
                                            <p:cond delay="676"/>
                                          </p:stCondLst>
                                        </p:cTn>
                                        <p:tgtEl>
                                          <p:spTgt spid="1028"/>
                                        </p:tgtEl>
                                      </p:cBhvr>
                                      <p:to x="100000" y="100000"/>
                                    </p:animScale>
                                    <p:animScale>
                                      <p:cBhvr>
                                        <p:cTn id="40" dur="26">
                                          <p:stCondLst>
                                            <p:cond delay="1312"/>
                                          </p:stCondLst>
                                        </p:cTn>
                                        <p:tgtEl>
                                          <p:spTgt spid="1028"/>
                                        </p:tgtEl>
                                      </p:cBhvr>
                                      <p:to x="100000" y="80000"/>
                                    </p:animScale>
                                    <p:animScale>
                                      <p:cBhvr>
                                        <p:cTn id="41" dur="166" decel="50000">
                                          <p:stCondLst>
                                            <p:cond delay="1338"/>
                                          </p:stCondLst>
                                        </p:cTn>
                                        <p:tgtEl>
                                          <p:spTgt spid="1028"/>
                                        </p:tgtEl>
                                      </p:cBhvr>
                                      <p:to x="100000" y="100000"/>
                                    </p:animScale>
                                    <p:animScale>
                                      <p:cBhvr>
                                        <p:cTn id="42" dur="26">
                                          <p:stCondLst>
                                            <p:cond delay="1642"/>
                                          </p:stCondLst>
                                        </p:cTn>
                                        <p:tgtEl>
                                          <p:spTgt spid="1028"/>
                                        </p:tgtEl>
                                      </p:cBhvr>
                                      <p:to x="100000" y="90000"/>
                                    </p:animScale>
                                    <p:animScale>
                                      <p:cBhvr>
                                        <p:cTn id="43" dur="166" decel="50000">
                                          <p:stCondLst>
                                            <p:cond delay="1668"/>
                                          </p:stCondLst>
                                        </p:cTn>
                                        <p:tgtEl>
                                          <p:spTgt spid="1028"/>
                                        </p:tgtEl>
                                      </p:cBhvr>
                                      <p:to x="100000" y="100000"/>
                                    </p:animScale>
                                    <p:animScale>
                                      <p:cBhvr>
                                        <p:cTn id="44" dur="26">
                                          <p:stCondLst>
                                            <p:cond delay="1808"/>
                                          </p:stCondLst>
                                        </p:cTn>
                                        <p:tgtEl>
                                          <p:spTgt spid="1028"/>
                                        </p:tgtEl>
                                      </p:cBhvr>
                                      <p:to x="100000" y="95000"/>
                                    </p:animScale>
                                    <p:animScale>
                                      <p:cBhvr>
                                        <p:cTn id="45" dur="166" decel="50000">
                                          <p:stCondLst>
                                            <p:cond delay="1834"/>
                                          </p:stCondLst>
                                        </p:cTn>
                                        <p:tgtEl>
                                          <p:spTgt spid="1028"/>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nodeType="clickEffect">
                                  <p:stCondLst>
                                    <p:cond delay="0"/>
                                  </p:stCondLst>
                                  <p:childTnLst>
                                    <p:set>
                                      <p:cBhvr>
                                        <p:cTn id="49" dur="1" fill="hold">
                                          <p:stCondLst>
                                            <p:cond delay="0"/>
                                          </p:stCondLst>
                                        </p:cTn>
                                        <p:tgtEl>
                                          <p:spTgt spid="3076"/>
                                        </p:tgtEl>
                                        <p:attrNameLst>
                                          <p:attrName>style.visibility</p:attrName>
                                        </p:attrNameLst>
                                      </p:cBhvr>
                                      <p:to>
                                        <p:strVal val="visible"/>
                                      </p:to>
                                    </p:set>
                                    <p:animEffect transition="in" filter="circle(in)">
                                      <p:cBhvr>
                                        <p:cTn id="50" dur="2000"/>
                                        <p:tgtEl>
                                          <p:spTgt spid="3076"/>
                                        </p:tgtEl>
                                      </p:cBhvr>
                                    </p:animEffect>
                                  </p:childTnLst>
                                </p:cTn>
                              </p:par>
                            </p:childTnLst>
                          </p:cTn>
                        </p:par>
                      </p:childTnLst>
                    </p:cTn>
                  </p:par>
                  <p:par>
                    <p:cTn id="51" fill="hold">
                      <p:stCondLst>
                        <p:cond delay="indefinite"/>
                      </p:stCondLst>
                      <p:childTnLst>
                        <p:par>
                          <p:cTn id="52" fill="hold">
                            <p:stCondLst>
                              <p:cond delay="0"/>
                            </p:stCondLst>
                            <p:childTnLst>
                              <p:par>
                                <p:cTn id="53" presetID="26" presetClass="emph" presetSubtype="0" fill="hold" grpId="0" nodeType="clickEffect">
                                  <p:stCondLst>
                                    <p:cond delay="0"/>
                                  </p:stCondLst>
                                  <p:childTnLst>
                                    <p:animEffect transition="out" filter="fade">
                                      <p:cBhvr>
                                        <p:cTn id="54" dur="500" tmFilter="0, 0; .2, .5; .8, .5; 1, 0"/>
                                        <p:tgtEl>
                                          <p:spTgt spid="30"/>
                                        </p:tgtEl>
                                      </p:cBhvr>
                                    </p:animEffect>
                                    <p:animScale>
                                      <p:cBhvr>
                                        <p:cTn id="55" dur="250" autoRev="1" fill="hold"/>
                                        <p:tgtEl>
                                          <p:spTgt spid="30"/>
                                        </p:tgtEl>
                                      </p:cBhvr>
                                      <p:by x="105000" y="105000"/>
                                    </p:animScale>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nodeType="clickEffect">
                                  <p:stCondLst>
                                    <p:cond delay="0"/>
                                  </p:stCondLst>
                                  <p:childTnLst>
                                    <p:set>
                                      <p:cBhvr>
                                        <p:cTn id="59" dur="1" fill="hold">
                                          <p:stCondLst>
                                            <p:cond delay="0"/>
                                          </p:stCondLst>
                                        </p:cTn>
                                        <p:tgtEl>
                                          <p:spTgt spid="1037"/>
                                        </p:tgtEl>
                                        <p:attrNameLst>
                                          <p:attrName>style.visibility</p:attrName>
                                        </p:attrNameLst>
                                      </p:cBhvr>
                                      <p:to>
                                        <p:strVal val="visible"/>
                                      </p:to>
                                    </p:set>
                                    <p:anim calcmode="lin" valueType="num">
                                      <p:cBhvr>
                                        <p:cTn id="60" dur="1000" fill="hold"/>
                                        <p:tgtEl>
                                          <p:spTgt spid="1037"/>
                                        </p:tgtEl>
                                        <p:attrNameLst>
                                          <p:attrName>ppt_w</p:attrName>
                                        </p:attrNameLst>
                                      </p:cBhvr>
                                      <p:tavLst>
                                        <p:tav tm="0">
                                          <p:val>
                                            <p:fltVal val="0"/>
                                          </p:val>
                                        </p:tav>
                                        <p:tav tm="100000">
                                          <p:val>
                                            <p:strVal val="#ppt_w"/>
                                          </p:val>
                                        </p:tav>
                                      </p:tavLst>
                                    </p:anim>
                                    <p:anim calcmode="lin" valueType="num">
                                      <p:cBhvr>
                                        <p:cTn id="61" dur="1000" fill="hold"/>
                                        <p:tgtEl>
                                          <p:spTgt spid="1037"/>
                                        </p:tgtEl>
                                        <p:attrNameLst>
                                          <p:attrName>ppt_h</p:attrName>
                                        </p:attrNameLst>
                                      </p:cBhvr>
                                      <p:tavLst>
                                        <p:tav tm="0">
                                          <p:val>
                                            <p:fltVal val="0"/>
                                          </p:val>
                                        </p:tav>
                                        <p:tav tm="100000">
                                          <p:val>
                                            <p:strVal val="#ppt_h"/>
                                          </p:val>
                                        </p:tav>
                                      </p:tavLst>
                                    </p:anim>
                                    <p:anim calcmode="lin" valueType="num">
                                      <p:cBhvr>
                                        <p:cTn id="62" dur="1000" fill="hold"/>
                                        <p:tgtEl>
                                          <p:spTgt spid="1037"/>
                                        </p:tgtEl>
                                        <p:attrNameLst>
                                          <p:attrName>style.rotation</p:attrName>
                                        </p:attrNameLst>
                                      </p:cBhvr>
                                      <p:tavLst>
                                        <p:tav tm="0">
                                          <p:val>
                                            <p:fltVal val="90"/>
                                          </p:val>
                                        </p:tav>
                                        <p:tav tm="100000">
                                          <p:val>
                                            <p:fltVal val="0"/>
                                          </p:val>
                                        </p:tav>
                                      </p:tavLst>
                                    </p:anim>
                                    <p:animEffect transition="in" filter="fade">
                                      <p:cBhvr>
                                        <p:cTn id="63" dur="1000"/>
                                        <p:tgtEl>
                                          <p:spTgt spid="103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4" restart="whenNotActive" fill="hold" evtFilter="cancelBubble" nodeType="interactiveSeq">
                <p:stCondLst>
                  <p:cond evt="onClick" delay="0">
                    <p:tgtEl>
                      <p:spTgt spid="2"/>
                    </p:tgtEl>
                  </p:cond>
                </p:stCondLst>
                <p:endSync evt="end" delay="0">
                  <p:rtn val="all"/>
                </p:endSync>
                <p:childTnLst>
                  <p:par>
                    <p:cTn id="65" fill="hold">
                      <p:stCondLst>
                        <p:cond delay="0"/>
                      </p:stCondLst>
                      <p:childTnLst>
                        <p:par>
                          <p:cTn id="66" fill="hold">
                            <p:stCondLst>
                              <p:cond delay="0"/>
                            </p:stCondLst>
                            <p:childTnLst>
                              <p:par>
                                <p:cTn id="67" presetID="1" presetClass="mediacall" presetSubtype="0" fill="hold" nodeType="clickEffect">
                                  <p:stCondLst>
                                    <p:cond delay="0"/>
                                  </p:stCondLst>
                                  <p:childTnLst>
                                    <p:cmd type="call" cmd="playFrom(0.0)">
                                      <p:cBhvr>
                                        <p:cTn id="68" dur="106021" fill="hold"/>
                                        <p:tgtEl>
                                          <p:spTgt spid="2"/>
                                        </p:tgtEl>
                                      </p:cBhvr>
                                    </p:cmd>
                                  </p:childTnLst>
                                </p:cTn>
                              </p:par>
                            </p:childTnLst>
                          </p:cTn>
                        </p:par>
                      </p:childTnLst>
                    </p:cTn>
                  </p:par>
                </p:childTnLst>
              </p:cTn>
              <p:nextCondLst>
                <p:cond evt="onClick" delay="0">
                  <p:tgtEl>
                    <p:spTgt spid="2"/>
                  </p:tgtEl>
                </p:cond>
              </p:nextCondLst>
            </p:seq>
            <p:audio>
              <p:cMediaNode vol="80000">
                <p:cTn id="69" fill="hold" display="0">
                  <p:stCondLst>
                    <p:cond delay="indefinite"/>
                  </p:stCondLst>
                  <p:endCondLst>
                    <p:cond evt="onStopAudio" delay="0">
                      <p:tgtEl>
                        <p:sldTgt/>
                      </p:tgtEl>
                    </p:cond>
                  </p:endCondLst>
                </p:cTn>
                <p:tgtEl>
                  <p:spTgt spid="2"/>
                </p:tgtEl>
              </p:cMediaNode>
            </p:audio>
            <p:seq concurrent="1" nextAc="seek">
              <p:cTn id="70" restart="whenNotActive" fill="hold" evtFilter="cancelBubble" nodeType="interactiveSeq">
                <p:stCondLst>
                  <p:cond evt="onClick" delay="0">
                    <p:tgtEl>
                      <p:spTgt spid="13"/>
                    </p:tgtEl>
                  </p:cond>
                </p:stCondLst>
                <p:endSync evt="end" delay="0">
                  <p:rtn val="all"/>
                </p:endSync>
                <p:childTnLst>
                  <p:par>
                    <p:cTn id="71" fill="hold">
                      <p:stCondLst>
                        <p:cond delay="0"/>
                      </p:stCondLst>
                      <p:childTnLst>
                        <p:par>
                          <p:cTn id="72" fill="hold">
                            <p:stCondLst>
                              <p:cond delay="0"/>
                            </p:stCondLst>
                            <p:childTnLst>
                              <p:par>
                                <p:cTn id="73" presetID="1" presetClass="mediacall" presetSubtype="0" fill="hold" nodeType="clickEffect">
                                  <p:stCondLst>
                                    <p:cond delay="0"/>
                                  </p:stCondLst>
                                  <p:childTnLst>
                                    <p:cmd type="call" cmd="playFrom(0.0)">
                                      <p:cBhvr>
                                        <p:cTn id="74" dur="1" fill="hold"/>
                                        <p:tgtEl>
                                          <p:spTgt spid="13"/>
                                        </p:tgtEl>
                                      </p:cBhvr>
                                    </p:cmd>
                                  </p:childTnLst>
                                </p:cTn>
                              </p:par>
                            </p:childTnLst>
                          </p:cTn>
                        </p:par>
                      </p:childTnLst>
                    </p:cTn>
                  </p:par>
                </p:childTnLst>
              </p:cTn>
              <p:nextCondLst>
                <p:cond evt="onClick" delay="0">
                  <p:tgtEl>
                    <p:spTgt spid="13"/>
                  </p:tgtEl>
                </p:cond>
              </p:nextCondLst>
            </p:seq>
            <p:audio>
              <p:cMediaNode>
                <p:cTn id="75"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childTnLst>
        </p:cTn>
      </p:par>
    </p:tnLst>
    <p:bldLst>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smtClean="0"/>
              <a:t>About Our “Guests” or Students </a:t>
            </a:r>
            <a:endParaRPr lang="en-US" b="1" u="sng" dirty="0"/>
          </a:p>
        </p:txBody>
      </p:sp>
      <p:sp>
        <p:nvSpPr>
          <p:cNvPr id="3" name="Content Placeholder 2"/>
          <p:cNvSpPr>
            <a:spLocks noGrp="1"/>
          </p:cNvSpPr>
          <p:nvPr>
            <p:ph idx="1"/>
          </p:nvPr>
        </p:nvSpPr>
        <p:spPr/>
        <p:txBody>
          <a:bodyPr>
            <a:normAutofit lnSpcReduction="10000"/>
          </a:bodyPr>
          <a:lstStyle/>
          <a:p>
            <a:pPr>
              <a:buFont typeface="Arial" panose="020B0604020202020204" pitchFamily="34" charset="0"/>
              <a:buChar char="•"/>
            </a:pPr>
            <a:r>
              <a:rPr lang="en-US" sz="3200" dirty="0" smtClean="0"/>
              <a:t>Mostly from Haiti, Dominican Republic, China, Somalia, &amp; Cape Verde</a:t>
            </a:r>
          </a:p>
          <a:p>
            <a:pPr>
              <a:buFont typeface="Arial" panose="020B0604020202020204" pitchFamily="34" charset="0"/>
              <a:buChar char="•"/>
            </a:pPr>
            <a:r>
              <a:rPr lang="en-US" sz="3200" dirty="0" smtClean="0"/>
              <a:t>Many have experienced homelessness, trauma, abuse or food insecurity</a:t>
            </a:r>
          </a:p>
          <a:p>
            <a:pPr>
              <a:buFont typeface="Arial" panose="020B0604020202020204" pitchFamily="34" charset="0"/>
              <a:buChar char="•"/>
            </a:pPr>
            <a:r>
              <a:rPr lang="en-US" sz="3200" dirty="0" smtClean="0"/>
              <a:t>25% did not learn to read or write in their first language or never attended school as children</a:t>
            </a:r>
          </a:p>
          <a:p>
            <a:pPr>
              <a:buFont typeface="Arial" panose="020B0604020202020204" pitchFamily="34" charset="0"/>
              <a:buChar char="•"/>
            </a:pPr>
            <a:r>
              <a:rPr lang="en-US" sz="3200" dirty="0" smtClean="0"/>
              <a:t>Many work, raise families, are care-givers and/or went to college in their first language</a:t>
            </a:r>
          </a:p>
          <a:p>
            <a:pPr>
              <a:buFont typeface="Arial" panose="020B0604020202020204" pitchFamily="34" charset="0"/>
              <a:buChar char="•"/>
            </a:pPr>
            <a:r>
              <a:rPr lang="en-US" sz="3200" dirty="0" smtClean="0"/>
              <a:t>Most, take advantage of services provided at Rosie’s Place</a:t>
            </a:r>
          </a:p>
          <a:p>
            <a:pPr>
              <a:buNone/>
            </a:pPr>
            <a:endParaRPr lang="en-US" dirty="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Goal Song</a:t>
            </a:r>
            <a:endParaRPr lang="en-US" dirty="0"/>
          </a:p>
        </p:txBody>
      </p:sp>
      <p:sp>
        <p:nvSpPr>
          <p:cNvPr id="3" name="Content Placeholder 2"/>
          <p:cNvSpPr>
            <a:spLocks noGrp="1"/>
          </p:cNvSpPr>
          <p:nvPr>
            <p:ph idx="1"/>
          </p:nvPr>
        </p:nvSpPr>
        <p:spPr>
          <a:xfrm>
            <a:off x="231775" y="1621631"/>
            <a:ext cx="10285413" cy="5577412"/>
          </a:xfrm>
        </p:spPr>
        <p:txBody>
          <a:bodyPr>
            <a:normAutofit fontScale="77500" lnSpcReduction="20000"/>
          </a:bodyPr>
          <a:lstStyle/>
          <a:p>
            <a:pPr>
              <a:buNone/>
            </a:pPr>
            <a:r>
              <a:rPr lang="en-US" i="1" dirty="0" smtClean="0"/>
              <a:t>Everyone has a goal. My goal is to go to school.</a:t>
            </a:r>
          </a:p>
          <a:p>
            <a:pPr>
              <a:buNone/>
            </a:pPr>
            <a:r>
              <a:rPr lang="en-US" i="1" dirty="0" smtClean="0"/>
              <a:t>My goal is to go to others, to talk, to write, to</a:t>
            </a:r>
          </a:p>
          <a:p>
            <a:pPr>
              <a:buNone/>
            </a:pPr>
            <a:r>
              <a:rPr lang="en-US" i="1" dirty="0" smtClean="0"/>
              <a:t>share. Everyone has a goal. My goal is about my</a:t>
            </a:r>
          </a:p>
          <a:p>
            <a:pPr>
              <a:buNone/>
            </a:pPr>
            <a:r>
              <a:rPr lang="en-US" i="1" dirty="0" smtClean="0"/>
              <a:t>children. My goal is to change my work position.</a:t>
            </a:r>
          </a:p>
          <a:p>
            <a:pPr>
              <a:buNone/>
            </a:pPr>
            <a:r>
              <a:rPr lang="en-US" i="1" dirty="0" smtClean="0"/>
              <a:t>Makes you a better life. </a:t>
            </a:r>
          </a:p>
          <a:p>
            <a:pPr>
              <a:buNone/>
            </a:pPr>
            <a:endParaRPr lang="en-US" i="1" dirty="0" smtClean="0"/>
          </a:p>
          <a:p>
            <a:pPr>
              <a:buNone/>
            </a:pPr>
            <a:r>
              <a:rPr lang="en-US" i="1" dirty="0" smtClean="0"/>
              <a:t>Everyone has a goal. Help friends and family. When I go</a:t>
            </a:r>
          </a:p>
          <a:p>
            <a:pPr>
              <a:buNone/>
            </a:pPr>
            <a:r>
              <a:rPr lang="en-US" i="1" dirty="0" smtClean="0"/>
              <a:t>out of the door, I speak with everyone. (2X) </a:t>
            </a:r>
          </a:p>
          <a:p>
            <a:pPr>
              <a:buNone/>
            </a:pPr>
            <a:endParaRPr lang="en-US" i="1" dirty="0" smtClean="0"/>
          </a:p>
          <a:p>
            <a:pPr>
              <a:buNone/>
            </a:pPr>
            <a:r>
              <a:rPr lang="en-US" i="1" dirty="0" smtClean="0"/>
              <a:t>Everyone has a goal. (3X)</a:t>
            </a:r>
          </a:p>
          <a:p>
            <a:pPr>
              <a:buNone/>
            </a:pPr>
            <a:r>
              <a:rPr lang="en-US" i="1" dirty="0" smtClean="0"/>
              <a:t>Makes you a better life. (3X)</a:t>
            </a:r>
          </a:p>
        </p:txBody>
      </p:sp>
    </p:spTree>
  </p:cSld>
  <p:clrMapOvr>
    <a:masterClrMapping/>
  </p:clrMapOvr>
  <p:transition spd="slow">
    <p:wheel spokes="8"/>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Song-Writing Class in Action</a:t>
            </a:r>
            <a:endParaRPr lang="en-US" dirty="0"/>
          </a:p>
        </p:txBody>
      </p:sp>
      <p:pic>
        <p:nvPicPr>
          <p:cNvPr id="4" name="Content Placeholder 3" descr="Francisca Lopez &amp; Berklee.jpg"/>
          <p:cNvPicPr>
            <a:picLocks noGrp="1" noChangeAspect="1"/>
          </p:cNvPicPr>
          <p:nvPr>
            <p:ph idx="1"/>
          </p:nvPr>
        </p:nvPicPr>
        <p:blipFill>
          <a:blip r:embed="rId3" cstate="print"/>
          <a:stretch>
            <a:fillRect/>
          </a:stretch>
        </p:blipFill>
        <p:spPr>
          <a:xfrm>
            <a:off x="1473382" y="1840172"/>
            <a:ext cx="8060442" cy="5358866"/>
          </a:xfrm>
        </p:spPr>
      </p:pic>
    </p:spTree>
  </p:cSld>
  <p:clrMapOvr>
    <a:masterClrMapping/>
  </p:clrMapOvr>
  <p:transition spd="slow">
    <p:wheel spokes="8"/>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4175" y="173831"/>
            <a:ext cx="9753600" cy="923330"/>
          </a:xfrm>
          <a:prstGeom prst="rect">
            <a:avLst/>
          </a:prstGeom>
          <a:noFill/>
        </p:spPr>
        <p:txBody>
          <a:bodyPr wrap="square" rtlCol="0">
            <a:spAutoFit/>
          </a:bodyPr>
          <a:lstStyle/>
          <a:p>
            <a:pPr algn="ctr"/>
            <a:r>
              <a:rPr lang="en-US" sz="5400" b="1" dirty="0" smtClean="0"/>
              <a:t>Our Model</a:t>
            </a:r>
            <a:endParaRPr lang="en-US" sz="5400" b="1" dirty="0"/>
          </a:p>
        </p:txBody>
      </p:sp>
      <p:sp>
        <p:nvSpPr>
          <p:cNvPr id="8" name="Content Placeholder 7"/>
          <p:cNvSpPr>
            <a:spLocks noGrp="1"/>
          </p:cNvSpPr>
          <p:nvPr>
            <p:ph idx="1"/>
          </p:nvPr>
        </p:nvSpPr>
        <p:spPr>
          <a:xfrm>
            <a:off x="360895" y="1469231"/>
            <a:ext cx="10285413" cy="5729812"/>
          </a:xfrm>
        </p:spPr>
        <p:txBody>
          <a:bodyPr/>
          <a:lstStyle/>
          <a:p>
            <a:r>
              <a:rPr lang="en-US" sz="2800" dirty="0" smtClean="0"/>
              <a:t>Berklee</a:t>
            </a:r>
            <a:r>
              <a:rPr lang="en-US" sz="2800" dirty="0" smtClean="0"/>
              <a:t> Students &amp; TA, work with 2 Classes, twice per year.</a:t>
            </a:r>
          </a:p>
          <a:p>
            <a:r>
              <a:rPr lang="en-US" sz="2800" dirty="0" smtClean="0"/>
              <a:t>They meet for one hour per week for 10 weeks. </a:t>
            </a:r>
          </a:p>
          <a:p>
            <a:r>
              <a:rPr lang="en-US" sz="2800" dirty="0" smtClean="0"/>
              <a:t>They create songs in English and perform them at school.</a:t>
            </a:r>
          </a:p>
          <a:p>
            <a:r>
              <a:rPr lang="en-US" sz="2800" dirty="0" smtClean="0"/>
              <a:t>Every class gets a chance to experience the program.</a:t>
            </a:r>
          </a:p>
          <a:p>
            <a:r>
              <a:rPr lang="en-US" sz="2800" dirty="0" smtClean="0"/>
              <a:t>We have a comfortable environment; students are encouraged to take risks.</a:t>
            </a:r>
          </a:p>
          <a:p>
            <a:r>
              <a:rPr lang="en-US" sz="2800" dirty="0" smtClean="0"/>
              <a:t>Berklee</a:t>
            </a:r>
            <a:r>
              <a:rPr lang="en-US" sz="2800" dirty="0" smtClean="0"/>
              <a:t> brings cultural sensitivity, awareness of trauma and  musicality that puts adult education students at ease. </a:t>
            </a:r>
          </a:p>
          <a:p>
            <a:r>
              <a:rPr lang="en-US" sz="2800" dirty="0" smtClean="0"/>
              <a:t>This process is coordinated by Rosie’s Place Women’s Education Center staff.</a:t>
            </a:r>
          </a:p>
          <a:p>
            <a:endParaRPr lang="en-US" sz="4400" dirty="0" smtClean="0"/>
          </a:p>
          <a:p>
            <a:endParaRPr lang="en-US" dirty="0"/>
          </a:p>
        </p:txBody>
      </p:sp>
    </p:spTree>
  </p:cSld>
  <p:clrMapOvr>
    <a:masterClrMapping/>
  </p:clrMapOvr>
  <p:transition spd="slow">
    <p:wheel spokes="8"/>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How does it work?</a:t>
            </a:r>
            <a:endParaRPr lang="en-US" dirty="0"/>
          </a:p>
        </p:txBody>
      </p:sp>
      <p:sp>
        <p:nvSpPr>
          <p:cNvPr id="3" name="Content Placeholder 2"/>
          <p:cNvSpPr>
            <a:spLocks noGrp="1"/>
          </p:cNvSpPr>
          <p:nvPr>
            <p:ph idx="1"/>
          </p:nvPr>
        </p:nvSpPr>
        <p:spPr>
          <a:xfrm>
            <a:off x="451119" y="1714241"/>
            <a:ext cx="9924521" cy="5393790"/>
          </a:xfrm>
        </p:spPr>
        <p:txBody>
          <a:bodyPr>
            <a:noAutofit/>
          </a:bodyPr>
          <a:lstStyle/>
          <a:p>
            <a:pPr>
              <a:buNone/>
            </a:pPr>
            <a:r>
              <a:rPr lang="en-US" sz="3200" dirty="0" smtClean="0"/>
              <a:t>1. </a:t>
            </a:r>
            <a:r>
              <a:rPr lang="en-US" sz="3200" b="1" dirty="0" smtClean="0"/>
              <a:t>Berklee</a:t>
            </a:r>
            <a:r>
              <a:rPr lang="en-US" sz="3200" b="1" dirty="0" smtClean="0"/>
              <a:t> students </a:t>
            </a:r>
            <a:r>
              <a:rPr lang="en-US" sz="3200" dirty="0" smtClean="0"/>
              <a:t>are assigned to a class.</a:t>
            </a:r>
          </a:p>
          <a:p>
            <a:pPr>
              <a:buNone/>
            </a:pPr>
            <a:r>
              <a:rPr lang="en-US" sz="3200" dirty="0" smtClean="0"/>
              <a:t>2. They attend a required orientation to learn our method of song-writing for ESOL.</a:t>
            </a:r>
          </a:p>
          <a:p>
            <a:pPr>
              <a:buNone/>
            </a:pPr>
            <a:r>
              <a:rPr lang="en-US" sz="3200" dirty="0" smtClean="0"/>
              <a:t>3. They observe the class they will work with. </a:t>
            </a:r>
          </a:p>
          <a:p>
            <a:pPr>
              <a:buNone/>
            </a:pPr>
            <a:r>
              <a:rPr lang="en-US" sz="3200" dirty="0" smtClean="0"/>
              <a:t>4. They observe and participate while a staff person leads the class using our method.</a:t>
            </a:r>
          </a:p>
          <a:p>
            <a:pPr>
              <a:buNone/>
            </a:pPr>
            <a:r>
              <a:rPr lang="en-US" sz="3200" dirty="0" smtClean="0"/>
              <a:t>5. They dive in and engage students in our song-writing method on a weekly basis.</a:t>
            </a:r>
          </a:p>
          <a:p>
            <a:pPr>
              <a:buFont typeface="Wingdings" pitchFamily="2" charset="2"/>
              <a:buChar char="Ø"/>
            </a:pPr>
            <a:endParaRPr lang="en-US" sz="3200" dirty="0" smtClean="0"/>
          </a:p>
          <a:p>
            <a:endParaRPr lang="en-US" sz="3200" dirty="0" smtClean="0"/>
          </a:p>
          <a:p>
            <a:pPr>
              <a:buNone/>
            </a:pPr>
            <a:endParaRPr lang="en-US" sz="3200" dirty="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2"/>
                                        </p:tgtEl>
                                        <p:attrNameLst>
                                          <p:attrName>style.color</p:attrName>
                                        </p:attrNameLst>
                                      </p:cBhvr>
                                      <p:by>
                                        <p:hsl h="0" s="-12549" l="-25098"/>
                                      </p:by>
                                    </p:animClr>
                                    <p:animClr clrSpc="hsl" dir="cw">
                                      <p:cBhvr>
                                        <p:cTn id="7" dur="500" fill="hold"/>
                                        <p:tgtEl>
                                          <p:spTgt spid="2"/>
                                        </p:tgtEl>
                                        <p:attrNameLst>
                                          <p:attrName>fillcolor</p:attrName>
                                        </p:attrNameLst>
                                      </p:cBhvr>
                                      <p:by>
                                        <p:hsl h="0" s="-12549" l="-25098"/>
                                      </p:by>
                                    </p:animClr>
                                    <p:animClr clrSpc="hsl" dir="cw">
                                      <p:cBhvr>
                                        <p:cTn id="8" dur="500" fill="hold"/>
                                        <p:tgtEl>
                                          <p:spTgt spid="2"/>
                                        </p:tgtEl>
                                        <p:attrNameLst>
                                          <p:attrName>stroke.color</p:attrName>
                                        </p:attrNameLst>
                                      </p:cBhvr>
                                      <p:by>
                                        <p:hsl h="0" s="-12549" l="-25098"/>
                                      </p:by>
                                    </p:animClr>
                                    <p:set>
                                      <p:cBhvr>
                                        <p:cTn id="9" dur="500" fill="hold"/>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1" nodeType="clickEffect">
                                  <p:stCondLst>
                                    <p:cond delay="0"/>
                                  </p:stCondLst>
                                  <p:childTnLst>
                                    <p:animRot by="120000">
                                      <p:cBhvr>
                                        <p:cTn id="13" dur="100" fill="hold">
                                          <p:stCondLst>
                                            <p:cond delay="0"/>
                                          </p:stCondLst>
                                        </p:cTn>
                                        <p:tgtEl>
                                          <p:spTgt spid="2"/>
                                        </p:tgtEl>
                                        <p:attrNameLst>
                                          <p:attrName>r</p:attrName>
                                        </p:attrNameLst>
                                      </p:cBhvr>
                                    </p:animRot>
                                    <p:animRot by="-240000">
                                      <p:cBhvr>
                                        <p:cTn id="14" dur="200" fill="hold">
                                          <p:stCondLst>
                                            <p:cond delay="200"/>
                                          </p:stCondLst>
                                        </p:cTn>
                                        <p:tgtEl>
                                          <p:spTgt spid="2"/>
                                        </p:tgtEl>
                                        <p:attrNameLst>
                                          <p:attrName>r</p:attrName>
                                        </p:attrNameLst>
                                      </p:cBhvr>
                                    </p:animRot>
                                    <p:animRot by="240000">
                                      <p:cBhvr>
                                        <p:cTn id="15" dur="200" fill="hold">
                                          <p:stCondLst>
                                            <p:cond delay="400"/>
                                          </p:stCondLst>
                                        </p:cTn>
                                        <p:tgtEl>
                                          <p:spTgt spid="2"/>
                                        </p:tgtEl>
                                        <p:attrNameLst>
                                          <p:attrName>r</p:attrName>
                                        </p:attrNameLst>
                                      </p:cBhvr>
                                    </p:animRot>
                                    <p:animRot by="-240000">
                                      <p:cBhvr>
                                        <p:cTn id="16" dur="200" fill="hold">
                                          <p:stCondLst>
                                            <p:cond delay="600"/>
                                          </p:stCondLst>
                                        </p:cTn>
                                        <p:tgtEl>
                                          <p:spTgt spid="2"/>
                                        </p:tgtEl>
                                        <p:attrNameLst>
                                          <p:attrName>r</p:attrName>
                                        </p:attrNameLst>
                                      </p:cBhvr>
                                    </p:animRot>
                                    <p:animRot by="120000">
                                      <p:cBhvr>
                                        <p:cTn id="17"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338" y="325178"/>
            <a:ext cx="9744075" cy="757497"/>
          </a:xfrm>
        </p:spPr>
        <p:txBody>
          <a:bodyPr>
            <a:normAutofit fontScale="90000"/>
          </a:bodyPr>
          <a:lstStyle/>
          <a:p>
            <a:r>
              <a:rPr lang="en-US" dirty="0" smtClean="0"/>
              <a:t>Our ESOL Song-Writing Method</a:t>
            </a:r>
            <a:endParaRPr lang="en-US" dirty="0"/>
          </a:p>
        </p:txBody>
      </p:sp>
      <p:sp>
        <p:nvSpPr>
          <p:cNvPr id="3" name="Content Placeholder 2"/>
          <p:cNvSpPr>
            <a:spLocks noGrp="1"/>
          </p:cNvSpPr>
          <p:nvPr>
            <p:ph idx="1"/>
          </p:nvPr>
        </p:nvSpPr>
        <p:spPr>
          <a:xfrm>
            <a:off x="631562" y="1263121"/>
            <a:ext cx="9811013" cy="6496050"/>
          </a:xfrm>
        </p:spPr>
        <p:txBody>
          <a:bodyPr>
            <a:normAutofit fontScale="92500"/>
          </a:bodyPr>
          <a:lstStyle/>
          <a:p>
            <a:pPr>
              <a:buNone/>
            </a:pPr>
            <a:endParaRPr lang="en-US" sz="3200" dirty="0" smtClean="0"/>
          </a:p>
          <a:p>
            <a:pPr marL="682080" indent="-682080">
              <a:buAutoNum type="arabicPeriod"/>
            </a:pPr>
            <a:r>
              <a:rPr lang="en-US" sz="3600" dirty="0" smtClean="0"/>
              <a:t>Students converse on topics of interest or  school curriculum themes, in small groups. Question lists are provided.</a:t>
            </a:r>
          </a:p>
          <a:p>
            <a:pPr marL="682080" indent="-682080">
              <a:buAutoNum type="arabicPeriod"/>
            </a:pPr>
            <a:r>
              <a:rPr lang="en-US" sz="3600" dirty="0" smtClean="0"/>
              <a:t>Create text on the board with student responses.</a:t>
            </a:r>
          </a:p>
          <a:p>
            <a:pPr marL="682080" indent="-682080">
              <a:buAutoNum type="arabicPeriod"/>
            </a:pPr>
            <a:r>
              <a:rPr lang="en-US" sz="3600" dirty="0" smtClean="0"/>
              <a:t>Take a photo of board.</a:t>
            </a:r>
          </a:p>
          <a:p>
            <a:pPr marL="682080" indent="-682080">
              <a:buAutoNum type="arabicPeriod"/>
            </a:pPr>
            <a:r>
              <a:rPr lang="en-US" sz="3600" dirty="0" smtClean="0"/>
              <a:t>Berklee</a:t>
            </a:r>
            <a:r>
              <a:rPr lang="en-US" sz="3600" dirty="0" smtClean="0"/>
              <a:t> students meet to create a song. </a:t>
            </a:r>
          </a:p>
          <a:p>
            <a:pPr marL="682080" indent="-682080">
              <a:buAutoNum type="arabicPeriod"/>
            </a:pPr>
            <a:r>
              <a:rPr lang="en-US" sz="3600" dirty="0" smtClean="0"/>
              <a:t>They teach the song, using echo/choral reading and singing.</a:t>
            </a:r>
          </a:p>
          <a:p>
            <a:pPr marL="682080" indent="-682080">
              <a:buAutoNum type="arabicPeriod"/>
            </a:pPr>
            <a:r>
              <a:rPr lang="en-US" sz="3600" dirty="0" smtClean="0"/>
              <a:t>Repeat the process and perform favorite songs.</a:t>
            </a:r>
          </a:p>
          <a:p>
            <a:pPr>
              <a:buNone/>
            </a:pPr>
            <a:endParaRPr lang="en-US" sz="3600" b="0" dirty="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2"/>
                                        </p:tgtEl>
                                        <p:attrNameLst>
                                          <p:attrName>style.color</p:attrName>
                                        </p:attrNameLst>
                                      </p:cBhvr>
                                      <p:by>
                                        <p:hsl h="0" s="-12549" l="-25098"/>
                                      </p:by>
                                    </p:animClr>
                                    <p:animClr clrSpc="hsl" dir="cw">
                                      <p:cBhvr>
                                        <p:cTn id="7" dur="500" fill="hold"/>
                                        <p:tgtEl>
                                          <p:spTgt spid="2"/>
                                        </p:tgtEl>
                                        <p:attrNameLst>
                                          <p:attrName>fillcolor</p:attrName>
                                        </p:attrNameLst>
                                      </p:cBhvr>
                                      <p:by>
                                        <p:hsl h="0" s="-12549" l="-25098"/>
                                      </p:by>
                                    </p:animClr>
                                    <p:animClr clrSpc="hsl" dir="cw">
                                      <p:cBhvr>
                                        <p:cTn id="8" dur="500" fill="hold"/>
                                        <p:tgtEl>
                                          <p:spTgt spid="2"/>
                                        </p:tgtEl>
                                        <p:attrNameLst>
                                          <p:attrName>stroke.color</p:attrName>
                                        </p:attrNameLst>
                                      </p:cBhvr>
                                      <p:by>
                                        <p:hsl h="0" s="-12549" l="-25098"/>
                                      </p:by>
                                    </p:animClr>
                                    <p:set>
                                      <p:cBhvr>
                                        <p:cTn id="9"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Language Acquisition Theory</a:t>
            </a:r>
            <a:endParaRPr lang="en-US" dirty="0"/>
          </a:p>
        </p:txBody>
      </p:sp>
      <p:sp>
        <p:nvSpPr>
          <p:cNvPr id="3" name="Content Placeholder 2"/>
          <p:cNvSpPr>
            <a:spLocks noGrp="1"/>
          </p:cNvSpPr>
          <p:nvPr>
            <p:ph idx="1"/>
          </p:nvPr>
        </p:nvSpPr>
        <p:spPr>
          <a:xfrm>
            <a:off x="384175" y="1621631"/>
            <a:ext cx="10285413" cy="5562600"/>
          </a:xfrm>
        </p:spPr>
        <p:txBody>
          <a:bodyPr>
            <a:normAutofit fontScale="92500"/>
          </a:bodyPr>
          <a:lstStyle/>
          <a:p>
            <a:pPr>
              <a:buNone/>
            </a:pPr>
            <a:endParaRPr lang="en-US" dirty="0" smtClean="0"/>
          </a:p>
          <a:p>
            <a:r>
              <a:rPr lang="en-US" sz="4000" dirty="0" smtClean="0"/>
              <a:t>Acquiring language vs. formal instruction</a:t>
            </a:r>
          </a:p>
          <a:p>
            <a:r>
              <a:rPr lang="en-US" sz="4000" dirty="0" smtClean="0"/>
              <a:t>Natural and meaningful interaction are key</a:t>
            </a:r>
          </a:p>
          <a:p>
            <a:r>
              <a:rPr lang="en-US" sz="4000" dirty="0" smtClean="0"/>
              <a:t>Limit self-correction to balance fluency with accuracy </a:t>
            </a:r>
          </a:p>
          <a:p>
            <a:r>
              <a:rPr lang="en-US" sz="4000" dirty="0" smtClean="0"/>
              <a:t>A screen of emotion can block LA or learning (anxiety, self-confidence, motivation or stress).</a:t>
            </a:r>
            <a:r>
              <a:rPr lang="en-US" dirty="0" smtClean="0"/>
              <a:t> </a:t>
            </a:r>
          </a:p>
          <a:p>
            <a:endParaRPr lang="en-US" sz="1600" dirty="0" smtClean="0"/>
          </a:p>
          <a:p>
            <a:r>
              <a:rPr lang="en-US" sz="1600" dirty="0" smtClean="0"/>
              <a:t>Based on Stephen </a:t>
            </a:r>
            <a:r>
              <a:rPr lang="en-US" sz="1600" dirty="0" smtClean="0"/>
              <a:t>Krashen’s</a:t>
            </a:r>
            <a:r>
              <a:rPr lang="en-US" sz="1600" dirty="0" smtClean="0"/>
              <a:t> Theory of Language Acquisition</a:t>
            </a:r>
            <a:r>
              <a:rPr lang="en-US" sz="1600" dirty="0" smtClean="0">
                <a:hlinkClick r:id="rId3"/>
              </a:rPr>
              <a:t> https://www.youtube.com/watch?v=NiTsduRreug</a:t>
            </a:r>
            <a:endParaRPr lang="en-US" sz="1600" dirty="0" smtClean="0"/>
          </a:p>
          <a:p>
            <a:endParaRPr lang="en-US" sz="1600" dirty="0"/>
          </a:p>
        </p:txBody>
      </p:sp>
    </p:spTree>
  </p:cSld>
  <p:clrMapOvr>
    <a:masterClrMapping/>
  </p:clrMapOvr>
  <p:transition spd="slow">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775" y="97631"/>
            <a:ext cx="10285413" cy="992452"/>
          </a:xfrm>
        </p:spPr>
        <p:txBody>
          <a:bodyPr>
            <a:normAutofit/>
          </a:bodyPr>
          <a:lstStyle/>
          <a:p>
            <a:pPr algn="ctr"/>
            <a:r>
              <a:rPr lang="en-US" dirty="0" smtClean="0">
                <a:solidFill>
                  <a:srgbClr val="FF0000"/>
                </a:solidFill>
              </a:rPr>
              <a:t>DON’T BE AFRAID</a:t>
            </a:r>
            <a:endParaRPr lang="en-US" dirty="0">
              <a:solidFill>
                <a:srgbClr val="FF0000"/>
              </a:solidFill>
            </a:endParaRPr>
          </a:p>
        </p:txBody>
      </p:sp>
      <p:sp>
        <p:nvSpPr>
          <p:cNvPr id="3" name="Content Placeholder 2"/>
          <p:cNvSpPr>
            <a:spLocks noGrp="1"/>
          </p:cNvSpPr>
          <p:nvPr>
            <p:ph idx="1"/>
          </p:nvPr>
        </p:nvSpPr>
        <p:spPr>
          <a:xfrm>
            <a:off x="1298575" y="1240631"/>
            <a:ext cx="10285413" cy="7391400"/>
          </a:xfrm>
        </p:spPr>
        <p:txBody>
          <a:bodyPr>
            <a:normAutofit fontScale="25000" lnSpcReduction="20000"/>
          </a:bodyPr>
          <a:lstStyle/>
          <a:p>
            <a:pPr algn="ctr">
              <a:buNone/>
            </a:pPr>
            <a:endParaRPr lang="en-US" sz="2000" dirty="0" smtClean="0"/>
          </a:p>
          <a:p>
            <a:pPr marL="0" indent="0">
              <a:buNone/>
            </a:pPr>
            <a:r>
              <a:rPr lang="zh-CN" altLang="en-US" dirty="0"/>
              <a:t> </a:t>
            </a:r>
            <a:endParaRPr lang="en-US" dirty="0"/>
          </a:p>
          <a:p>
            <a:pPr marL="0" indent="0">
              <a:buNone/>
            </a:pPr>
            <a:r>
              <a:rPr lang="en-US" altLang="zh-CN" sz="12800" b="1" dirty="0" smtClean="0"/>
              <a:t>1.   Somalia</a:t>
            </a:r>
            <a:r>
              <a:rPr lang="en-US" altLang="zh-CN" sz="12800" b="1" dirty="0"/>
              <a:t>, Nigeria, Dominican Republic</a:t>
            </a:r>
            <a:endParaRPr lang="en-US" sz="12800" b="1" dirty="0"/>
          </a:p>
          <a:p>
            <a:pPr marL="0" indent="0">
              <a:buNone/>
            </a:pPr>
            <a:r>
              <a:rPr lang="zh-CN" altLang="en-US" sz="12800" b="1" dirty="0"/>
              <a:t> </a:t>
            </a:r>
            <a:endParaRPr lang="en-US" sz="12800" b="1" dirty="0"/>
          </a:p>
          <a:p>
            <a:pPr marL="0" indent="0">
              <a:buNone/>
            </a:pPr>
            <a:r>
              <a:rPr lang="en-US" altLang="zh-CN" sz="12800" b="1" dirty="0" smtClean="0"/>
              <a:t>2.   El </a:t>
            </a:r>
            <a:r>
              <a:rPr lang="en-US" altLang="zh-CN" sz="12800" b="1" dirty="0"/>
              <a:t>Salvador, Puerto Rico, Haiti and </a:t>
            </a:r>
            <a:r>
              <a:rPr lang="en-US" altLang="zh-CN" sz="12800" b="1" dirty="0" smtClean="0"/>
              <a:t>China</a:t>
            </a:r>
            <a:endParaRPr lang="en-US" sz="12800" b="1" dirty="0" smtClean="0"/>
          </a:p>
          <a:p>
            <a:pPr marL="0" indent="0" algn="ctr">
              <a:buNone/>
            </a:pPr>
            <a:r>
              <a:rPr lang="zh-CN" altLang="en-US" sz="12800" b="1" dirty="0" smtClean="0"/>
              <a:t> </a:t>
            </a:r>
            <a:r>
              <a:rPr lang="en-US" sz="12800" b="1" dirty="0" smtClean="0">
                <a:sym typeface="Wingdings" panose="05000000000000000000" pitchFamily="2" charset="2"/>
              </a:rPr>
              <a:t></a:t>
            </a:r>
          </a:p>
          <a:p>
            <a:pPr marL="0" indent="0">
              <a:buNone/>
            </a:pPr>
            <a:r>
              <a:rPr lang="en-US" altLang="zh-CN" sz="12800" b="1" dirty="0" smtClean="0"/>
              <a:t>3.   I </a:t>
            </a:r>
            <a:r>
              <a:rPr lang="en-US" altLang="zh-CN" sz="12800" b="1" dirty="0"/>
              <a:t>used to dance, more than </a:t>
            </a:r>
            <a:r>
              <a:rPr lang="en-US" altLang="zh-CN" sz="12800" b="1" dirty="0" smtClean="0"/>
              <a:t>anyone.</a:t>
            </a:r>
            <a:endParaRPr lang="en-US" sz="12800" b="1" dirty="0"/>
          </a:p>
          <a:p>
            <a:pPr marL="0" indent="0">
              <a:buNone/>
            </a:pPr>
            <a:r>
              <a:rPr lang="zh-CN" altLang="en-US" sz="12800" b="1" dirty="0"/>
              <a:t> </a:t>
            </a:r>
            <a:endParaRPr lang="en-US" sz="12800" b="1" dirty="0"/>
          </a:p>
          <a:p>
            <a:pPr marL="0" indent="0">
              <a:buNone/>
            </a:pPr>
            <a:r>
              <a:rPr lang="en-US" altLang="zh-CN" sz="12800" b="1" dirty="0" smtClean="0"/>
              <a:t>4.   Do </a:t>
            </a:r>
            <a:r>
              <a:rPr lang="en-US" altLang="zh-CN" sz="12800" b="1" dirty="0"/>
              <a:t>you dance? Do you dance?</a:t>
            </a:r>
            <a:endParaRPr lang="en-US" sz="12800" b="1" dirty="0"/>
          </a:p>
          <a:p>
            <a:pPr marL="0" indent="0" algn="ctr">
              <a:buNone/>
            </a:pPr>
            <a:r>
              <a:rPr lang="zh-CN" altLang="en-US" sz="12800" b="1" dirty="0"/>
              <a:t> </a:t>
            </a:r>
            <a:r>
              <a:rPr lang="en-US" sz="12800" b="1" dirty="0" smtClean="0">
                <a:sym typeface="Wingdings" panose="05000000000000000000" pitchFamily="2" charset="2"/>
              </a:rPr>
              <a:t></a:t>
            </a:r>
            <a:endParaRPr lang="en-US" sz="12800" b="1" dirty="0"/>
          </a:p>
          <a:p>
            <a:pPr marL="0" indent="0">
              <a:buNone/>
            </a:pPr>
            <a:r>
              <a:rPr lang="en-US" altLang="zh-CN" sz="12800" b="1" dirty="0" smtClean="0"/>
              <a:t>5.   I’m </a:t>
            </a:r>
            <a:r>
              <a:rPr lang="en-US" altLang="zh-CN" sz="12800" b="1" dirty="0"/>
              <a:t>not getting old, I’m getting </a:t>
            </a:r>
            <a:r>
              <a:rPr lang="en-US" altLang="zh-CN" sz="12800" b="1" dirty="0" smtClean="0"/>
              <a:t>younger.</a:t>
            </a:r>
            <a:endParaRPr lang="en-US" sz="12800" b="1" dirty="0"/>
          </a:p>
          <a:p>
            <a:pPr marL="0" indent="0">
              <a:buNone/>
            </a:pPr>
            <a:r>
              <a:rPr lang="zh-CN" altLang="en-US" sz="12800" b="1" dirty="0"/>
              <a:t> </a:t>
            </a:r>
            <a:endParaRPr lang="en-US" sz="12800" b="1" dirty="0"/>
          </a:p>
          <a:p>
            <a:pPr marL="0" indent="0">
              <a:buNone/>
            </a:pPr>
            <a:r>
              <a:rPr lang="en-US" altLang="zh-CN" sz="12800" b="1" dirty="0" smtClean="0"/>
              <a:t>6.   Don’t </a:t>
            </a:r>
            <a:r>
              <a:rPr lang="en-US" altLang="zh-CN" sz="12800" b="1" dirty="0"/>
              <a:t>be afraid to </a:t>
            </a:r>
            <a:r>
              <a:rPr lang="en-US" altLang="zh-CN" sz="12800" b="1" dirty="0" smtClean="0"/>
              <a:t>try. </a:t>
            </a:r>
            <a:r>
              <a:rPr lang="en-US" altLang="zh-CN" sz="12800" b="1" dirty="0"/>
              <a:t>D</a:t>
            </a:r>
            <a:r>
              <a:rPr lang="en-US" altLang="zh-CN" sz="12800" b="1" dirty="0" smtClean="0"/>
              <a:t>on’t </a:t>
            </a:r>
            <a:r>
              <a:rPr lang="en-US" altLang="zh-CN" sz="12800" b="1" dirty="0"/>
              <a:t>be afraid to </a:t>
            </a:r>
            <a:r>
              <a:rPr lang="en-US" altLang="zh-CN" sz="12800" b="1" dirty="0" smtClean="0"/>
              <a:t>try.</a:t>
            </a:r>
            <a:endParaRPr lang="en-US" sz="12800" b="1" dirty="0"/>
          </a:p>
          <a:p>
            <a:pPr marL="0" indent="0" algn="ctr">
              <a:buNone/>
            </a:pPr>
            <a:r>
              <a:rPr lang="zh-CN" altLang="en-US" sz="12800" b="1" dirty="0"/>
              <a:t> </a:t>
            </a:r>
            <a:r>
              <a:rPr lang="en-US" sz="12800" b="1" dirty="0" smtClean="0">
                <a:sym typeface="Wingdings" panose="05000000000000000000" pitchFamily="2" charset="2"/>
              </a:rPr>
              <a:t></a:t>
            </a:r>
            <a:endParaRPr lang="en-US" sz="12800" b="1" dirty="0"/>
          </a:p>
          <a:p>
            <a:pPr marL="0" indent="0">
              <a:buNone/>
            </a:pPr>
            <a:r>
              <a:rPr lang="en-US" altLang="zh-CN" sz="12800" b="1" dirty="0" smtClean="0"/>
              <a:t>7.   1</a:t>
            </a:r>
            <a:r>
              <a:rPr lang="en-US" altLang="zh-CN" sz="12800" b="1" dirty="0"/>
              <a:t>, 2, 3, 4, don’t be afraid to </a:t>
            </a:r>
            <a:r>
              <a:rPr lang="en-US" altLang="zh-CN" sz="12800" b="1" dirty="0" smtClean="0"/>
              <a:t>try.</a:t>
            </a:r>
            <a:endParaRPr lang="en-US" sz="12800" b="1" dirty="0"/>
          </a:p>
          <a:p>
            <a:pPr algn="ctr"/>
            <a:endParaRPr lang="en-US" dirty="0"/>
          </a:p>
        </p:txBody>
      </p:sp>
    </p:spTree>
    <p:extLst>
      <p:ext uri="{BB962C8B-B14F-4D97-AF65-F5344CB8AC3E}">
        <p14:creationId xmlns:p14="http://schemas.microsoft.com/office/powerpoint/2010/main" val="2358008745"/>
      </p:ext>
    </p:extLst>
  </p:cSld>
  <p:clrMapOvr>
    <a:masterClrMapping/>
  </p:clrMapOvr>
  <p:transition spd="slow">
    <p:wheel spokes="8"/>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8975" y="541338"/>
            <a:ext cx="9957333" cy="992452"/>
          </a:xfrm>
        </p:spPr>
        <p:txBody>
          <a:bodyPr/>
          <a:lstStyle/>
          <a:p>
            <a:pPr algn="ctr"/>
            <a:r>
              <a:rPr lang="en-US" b="1" u="sng" dirty="0" smtClean="0"/>
              <a:t>Student Outcomes:</a:t>
            </a:r>
            <a:endParaRPr lang="en-US" dirty="0"/>
          </a:p>
        </p:txBody>
      </p:sp>
      <p:sp>
        <p:nvSpPr>
          <p:cNvPr id="5" name="Content Placeholder 4"/>
          <p:cNvSpPr>
            <a:spLocks noGrp="1"/>
          </p:cNvSpPr>
          <p:nvPr>
            <p:ph idx="1"/>
          </p:nvPr>
        </p:nvSpPr>
        <p:spPr/>
        <p:txBody>
          <a:bodyPr>
            <a:normAutofit lnSpcReduction="10000"/>
          </a:bodyPr>
          <a:lstStyle/>
          <a:p>
            <a:pPr>
              <a:buFont typeface="Wingdings" panose="05000000000000000000" pitchFamily="2" charset="2"/>
              <a:buChar char="v"/>
            </a:pPr>
            <a:r>
              <a:rPr lang="en-US" sz="4400" dirty="0" smtClean="0"/>
              <a:t>improved class participation </a:t>
            </a:r>
          </a:p>
          <a:p>
            <a:pPr>
              <a:buFont typeface="Wingdings" panose="05000000000000000000" pitchFamily="2" charset="2"/>
              <a:buChar char="v"/>
            </a:pPr>
            <a:r>
              <a:rPr lang="en-US" sz="4400" dirty="0" smtClean="0"/>
              <a:t>confidence </a:t>
            </a:r>
          </a:p>
          <a:p>
            <a:pPr>
              <a:buFont typeface="Wingdings" panose="05000000000000000000" pitchFamily="2" charset="2"/>
              <a:buChar char="v"/>
            </a:pPr>
            <a:r>
              <a:rPr lang="en-US" sz="4400" dirty="0" smtClean="0"/>
              <a:t>fluency</a:t>
            </a:r>
          </a:p>
          <a:p>
            <a:pPr>
              <a:buFont typeface="Wingdings" panose="05000000000000000000" pitchFamily="2" charset="2"/>
              <a:buChar char="v"/>
            </a:pPr>
            <a:r>
              <a:rPr lang="en-US" sz="4400" dirty="0" smtClean="0"/>
              <a:t>writing &amp; reading</a:t>
            </a:r>
          </a:p>
          <a:p>
            <a:pPr>
              <a:buFont typeface="Wingdings" panose="05000000000000000000" pitchFamily="2" charset="2"/>
              <a:buChar char="v"/>
            </a:pPr>
            <a:r>
              <a:rPr lang="en-US" sz="4400" dirty="0" smtClean="0"/>
              <a:t>community-building</a:t>
            </a:r>
          </a:p>
          <a:p>
            <a:pPr>
              <a:buFont typeface="Wingdings" panose="05000000000000000000" pitchFamily="2" charset="2"/>
              <a:buChar char="v"/>
            </a:pPr>
            <a:r>
              <a:rPr lang="en-US" sz="4400" dirty="0" smtClean="0"/>
              <a:t>the songs created are the tangible outcomes </a:t>
            </a:r>
            <a:endParaRPr lang="en-US" sz="4400" dirty="0" smtClean="0"/>
          </a:p>
          <a:p>
            <a:endParaRPr lang="en-US" dirty="0"/>
          </a:p>
        </p:txBody>
      </p:sp>
    </p:spTree>
  </p:cSld>
  <p:clrMapOvr>
    <a:masterClrMapping/>
  </p:clrMapOvr>
  <p:transition spd="slow">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Benefits of Music Therapy</a:t>
            </a:r>
            <a:endParaRPr lang="en-US" dirty="0"/>
          </a:p>
        </p:txBody>
      </p:sp>
      <p:sp>
        <p:nvSpPr>
          <p:cNvPr id="3" name="Content Placeholder 2"/>
          <p:cNvSpPr>
            <a:spLocks noGrp="1"/>
          </p:cNvSpPr>
          <p:nvPr>
            <p:ph idx="1"/>
          </p:nvPr>
        </p:nvSpPr>
        <p:spPr>
          <a:xfrm>
            <a:off x="360895" y="1840177"/>
            <a:ext cx="10285413" cy="5877454"/>
          </a:xfrm>
        </p:spPr>
        <p:txBody>
          <a:bodyPr>
            <a:normAutofit fontScale="25000" lnSpcReduction="20000"/>
          </a:bodyPr>
          <a:lstStyle/>
          <a:p>
            <a:r>
              <a:rPr lang="en-US" sz="12800" dirty="0" smtClean="0"/>
              <a:t>Music releases dopamine, that can increase feelings of pleasure or boost motivation, naturally.</a:t>
            </a:r>
          </a:p>
          <a:p>
            <a:pPr marL="0" indent="0">
              <a:buNone/>
            </a:pPr>
            <a:endParaRPr lang="en-US" sz="12800" dirty="0" smtClean="0"/>
          </a:p>
          <a:p>
            <a:r>
              <a:rPr lang="en-US" sz="12800" dirty="0" smtClean="0"/>
              <a:t>It helps in retrieving vocabulary and fluency with the rhythm of language.</a:t>
            </a:r>
          </a:p>
          <a:p>
            <a:endParaRPr lang="en-US" sz="12800" dirty="0" smtClean="0"/>
          </a:p>
          <a:p>
            <a:r>
              <a:rPr lang="en-US" sz="12800" dirty="0" smtClean="0"/>
              <a:t>It is a gentle, indirect way to help people with some difficult issues, or trauma</a:t>
            </a:r>
            <a:r>
              <a:rPr lang="en-US" sz="12800" dirty="0" smtClean="0"/>
              <a:t>.</a:t>
            </a:r>
          </a:p>
          <a:p>
            <a:endParaRPr lang="en-US" sz="12800" dirty="0"/>
          </a:p>
          <a:p>
            <a:endParaRPr lang="en-US" sz="12800" dirty="0" smtClean="0"/>
          </a:p>
          <a:p>
            <a:r>
              <a:rPr lang="en-US" sz="12800" b="1" i="1" u="sng" dirty="0" smtClean="0"/>
              <a:t>In small groups, </a:t>
            </a:r>
            <a:r>
              <a:rPr lang="en-US" sz="12800" b="1" i="1" dirty="0" smtClean="0"/>
              <a:t>respond to the benefits of music therapy mentioned above.  </a:t>
            </a:r>
            <a:endParaRPr lang="en-US" sz="12800" b="1" i="1" dirty="0" smtClean="0"/>
          </a:p>
          <a:p>
            <a:endParaRPr lang="en-US" sz="128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endParaRPr lang="en-US" sz="1400" dirty="0" smtClean="0"/>
          </a:p>
          <a:p>
            <a:pPr marL="0" indent="0">
              <a:buNone/>
            </a:pPr>
            <a:r>
              <a:rPr lang="en-US" b="1" dirty="0" smtClean="0"/>
              <a:t/>
            </a:r>
            <a:br>
              <a:rPr lang="en-US" b="1" dirty="0" smtClean="0"/>
            </a:br>
            <a:endParaRPr lang="en-US" b="1" dirty="0" smtClean="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i="1" dirty="0" smtClean="0"/>
              <a:t>Presenter</a:t>
            </a:r>
            <a:endParaRPr lang="en-US" sz="4000" i="1" dirty="0"/>
          </a:p>
        </p:txBody>
      </p:sp>
      <p:pic>
        <p:nvPicPr>
          <p:cNvPr id="4" name="Picture 2" descr="C:\Users\sjorgensen\AppData\Local\Microsoft\Windows\Temporary Internet Files\Content.Outlook\GH1FXAGQ\FullSizeRender (2).jpg"/>
          <p:cNvPicPr>
            <a:picLocks noGrp="1" noChangeAspect="1" noChangeArrowheads="1"/>
          </p:cNvPicPr>
          <p:nvPr>
            <p:ph idx="1"/>
          </p:nvPr>
        </p:nvPicPr>
        <p:blipFill>
          <a:blip r:embed="rId3" cstate="print"/>
          <a:srcRect/>
          <a:stretch>
            <a:fillRect/>
          </a:stretch>
        </p:blipFill>
        <p:spPr bwMode="auto">
          <a:xfrm>
            <a:off x="2593975" y="1961681"/>
            <a:ext cx="2142728" cy="2249864"/>
          </a:xfrm>
          <a:prstGeom prst="rect">
            <a:avLst/>
          </a:prstGeom>
          <a:noFill/>
        </p:spPr>
      </p:pic>
      <p:sp>
        <p:nvSpPr>
          <p:cNvPr id="5" name="Rectangle 4"/>
          <p:cNvSpPr/>
          <p:nvPr/>
        </p:nvSpPr>
        <p:spPr>
          <a:xfrm>
            <a:off x="5718175" y="2224798"/>
            <a:ext cx="3338249" cy="1584381"/>
          </a:xfrm>
          <a:prstGeom prst="rect">
            <a:avLst/>
          </a:prstGeom>
        </p:spPr>
        <p:txBody>
          <a:bodyPr wrap="square" lIns="121259" tIns="60629" rIns="121259" bIns="60629">
            <a:spAutoFit/>
          </a:bodyPr>
          <a:lstStyle/>
          <a:p>
            <a:r>
              <a:rPr lang="en-US" sz="1900" b="1" dirty="0" smtClean="0"/>
              <a:t>Sara Jorgensen, </a:t>
            </a:r>
            <a:br>
              <a:rPr lang="en-US" sz="1900" b="1" dirty="0" smtClean="0"/>
            </a:br>
            <a:r>
              <a:rPr lang="en-US" sz="1900" b="1" dirty="0"/>
              <a:t>sjorgensen@rosiesplace.org</a:t>
            </a:r>
            <a:r>
              <a:rPr lang="en-US" sz="1900" dirty="0"/>
              <a:t/>
            </a:r>
            <a:br>
              <a:rPr lang="en-US" sz="1900" dirty="0"/>
            </a:br>
            <a:r>
              <a:rPr lang="en-US" sz="1900" dirty="0"/>
              <a:t>Director of Women’s </a:t>
            </a:r>
            <a:r>
              <a:rPr lang="en-US" sz="1900" dirty="0" smtClean="0"/>
              <a:t>Education Ctr</a:t>
            </a:r>
            <a:r>
              <a:rPr lang="en-US" sz="1900" dirty="0"/>
              <a:t>.</a:t>
            </a:r>
            <a:r>
              <a:rPr lang="en-US" sz="1900" dirty="0" smtClean="0"/>
              <a:t> </a:t>
            </a:r>
            <a:r>
              <a:rPr lang="en-US" sz="1900" dirty="0"/>
              <a:t/>
            </a:r>
            <a:br>
              <a:rPr lang="en-US" sz="1900" dirty="0"/>
            </a:br>
            <a:r>
              <a:rPr lang="en-US" sz="1900" dirty="0"/>
              <a:t>at Rosie’s Place, Boston, MA</a:t>
            </a:r>
          </a:p>
        </p:txBody>
      </p:sp>
      <p:sp>
        <p:nvSpPr>
          <p:cNvPr id="11" name="TextBox 10"/>
          <p:cNvSpPr txBox="1"/>
          <p:nvPr/>
        </p:nvSpPr>
        <p:spPr>
          <a:xfrm>
            <a:off x="1450975" y="4500187"/>
            <a:ext cx="7848600" cy="3539430"/>
          </a:xfrm>
          <a:prstGeom prst="rect">
            <a:avLst/>
          </a:prstGeom>
          <a:noFill/>
        </p:spPr>
        <p:txBody>
          <a:bodyPr wrap="square" rtlCol="0">
            <a:spAutoFit/>
          </a:bodyPr>
          <a:lstStyle/>
          <a:p>
            <a:r>
              <a:rPr lang="en-US" sz="1600" dirty="0"/>
              <a:t>Sara Jorgensen, Director of Women’s Education Center at Rosie’s Place, has a Master’s Degree in Adult Education and is certified in the State Of Massachusetts as an adult education teacher. She has taught in the classroom for many years at a variety of community-based settings in New York City and Boston and is a co-founder of a non-profit organization. Sara brings more than thirty years of experience in adult education to her current job overseeing as many as 150 teachers and tutors and more than 300 students each year at Rosie’s Place. Rosie’s Place is a community center for poor and homeless women, founded in 1974. It provides a range of services including meals, advocacy and shelter to more than 12,000 women each year. Some of the projects she is most proud of include the development of an ESOL for Human Services Jobs Training Program, A Career Café, The Writing Café, and she is always excited about collaborations with agencies to help connect arts, enrichment, higher education or job training to the Women’s Education Center and to all underserved people who are looking for an opportunity to go back to school, get a job or to try something new. </a:t>
            </a: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grpId="1" nodeType="click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we’ve learned &amp; Highlights</a:t>
            </a:r>
            <a:endParaRPr lang="en-US" dirty="0"/>
          </a:p>
        </p:txBody>
      </p:sp>
      <p:sp>
        <p:nvSpPr>
          <p:cNvPr id="3" name="Content Placeholder 2"/>
          <p:cNvSpPr>
            <a:spLocks noGrp="1"/>
          </p:cNvSpPr>
          <p:nvPr>
            <p:ph idx="1"/>
          </p:nvPr>
        </p:nvSpPr>
        <p:spPr>
          <a:xfrm>
            <a:off x="384175" y="1621631"/>
            <a:ext cx="10285413" cy="6096000"/>
          </a:xfrm>
        </p:spPr>
        <p:txBody>
          <a:bodyPr>
            <a:normAutofit fontScale="92500" lnSpcReduction="10000"/>
          </a:bodyPr>
          <a:lstStyle/>
          <a:p>
            <a:pPr>
              <a:buNone/>
            </a:pPr>
            <a:r>
              <a:rPr lang="en-US" b="1"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Student perspective: </a:t>
            </a:r>
            <a:endParaRPr lang="en-US" dirty="0" smtClean="0"/>
          </a:p>
          <a:p>
            <a:r>
              <a:rPr lang="en-US" sz="3600" dirty="0" smtClean="0"/>
              <a:t>It helps in learning more English.</a:t>
            </a:r>
          </a:p>
          <a:p>
            <a:r>
              <a:rPr lang="en-US" sz="3600" dirty="0" smtClean="0"/>
              <a:t>Writing songs is very interesting and fun.</a:t>
            </a:r>
          </a:p>
          <a:p>
            <a:r>
              <a:rPr lang="en-US" sz="3600" dirty="0" smtClean="0"/>
              <a:t>Music brings harmony and balance.</a:t>
            </a:r>
          </a:p>
          <a:p>
            <a:pPr marL="0" indent="0">
              <a:buNone/>
            </a:pPr>
            <a:r>
              <a:rPr lang="en-US" sz="3600" i="1" dirty="0" smtClean="0"/>
              <a:t> </a:t>
            </a:r>
          </a:p>
          <a:p>
            <a:pPr>
              <a:buNone/>
            </a:pPr>
            <a:r>
              <a:rPr lang="en-US" b="1" dirty="0" smtClean="0">
                <a:ln w="18000">
                  <a:solidFill>
                    <a:schemeClr val="accent2">
                      <a:satMod val="140000"/>
                    </a:schemeClr>
                  </a:solidFill>
                  <a:prstDash val="solid"/>
                  <a:miter lim="800000"/>
                </a:ln>
                <a:solidFill>
                  <a:schemeClr val="accent2"/>
                </a:solidFill>
                <a:effectLst>
                  <a:outerShdw blurRad="25500" dist="23000" dir="7020000" algn="tl">
                    <a:srgbClr val="000000">
                      <a:alpha val="50000"/>
                    </a:srgbClr>
                  </a:outerShdw>
                </a:effectLst>
              </a:rPr>
              <a:t>Staff perspective: </a:t>
            </a:r>
            <a:endParaRPr lang="en-US" dirty="0" smtClean="0"/>
          </a:p>
          <a:p>
            <a:r>
              <a:rPr lang="en-US" sz="3600" dirty="0" smtClean="0"/>
              <a:t>The order of the class is helpful.</a:t>
            </a:r>
          </a:p>
          <a:p>
            <a:r>
              <a:rPr lang="en-US" sz="3600" dirty="0" smtClean="0"/>
              <a:t>It offers simplicity and clarity of roles.</a:t>
            </a:r>
          </a:p>
          <a:p>
            <a:r>
              <a:rPr lang="en-US" sz="3600" dirty="0" smtClean="0"/>
              <a:t>We have a mutually beneficial partnership.</a:t>
            </a:r>
          </a:p>
          <a:p>
            <a:r>
              <a:rPr lang="en-US" sz="3600" dirty="0" smtClean="0"/>
              <a:t>Teachers gain new perspective on learning.</a:t>
            </a:r>
            <a:endParaRPr lang="en-US" sz="3600" dirty="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You Are My Sunshine</a:t>
            </a:r>
            <a:br>
              <a:rPr lang="en-US" dirty="0" smtClean="0"/>
            </a:br>
            <a:r>
              <a:rPr lang="en-US" sz="1600" b="1" i="1" dirty="0" smtClean="0"/>
              <a:t>Make sure everyone knows this tune. </a:t>
            </a:r>
            <a:endParaRPr lang="en-US" sz="1600" b="1" i="1" dirty="0"/>
          </a:p>
        </p:txBody>
      </p:sp>
      <p:sp>
        <p:nvSpPr>
          <p:cNvPr id="3" name="Content Placeholder 2"/>
          <p:cNvSpPr>
            <a:spLocks noGrp="1"/>
          </p:cNvSpPr>
          <p:nvPr>
            <p:ph idx="1"/>
          </p:nvPr>
        </p:nvSpPr>
        <p:spPr/>
        <p:txBody>
          <a:bodyPr/>
          <a:lstStyle/>
          <a:p>
            <a:r>
              <a:rPr lang="en-US" sz="3600" b="1" i="1" dirty="0" smtClean="0"/>
              <a:t>Use the tune of this song to create your group song. Write 1 or 2 verses. </a:t>
            </a:r>
          </a:p>
          <a:p>
            <a:endParaRPr lang="en-US" sz="3600" b="1" i="1" dirty="0"/>
          </a:p>
          <a:p>
            <a:r>
              <a:rPr lang="en-US" sz="3600" b="1" i="1" dirty="0" smtClean="0"/>
              <a:t>You are my sunshine, my only sunshine.</a:t>
            </a:r>
          </a:p>
          <a:p>
            <a:r>
              <a:rPr lang="en-US" sz="3600" b="1" i="1" dirty="0" smtClean="0"/>
              <a:t>You make me happy when skies are gray.</a:t>
            </a:r>
          </a:p>
          <a:p>
            <a:r>
              <a:rPr lang="en-US" sz="3600" b="1" i="1" dirty="0" smtClean="0"/>
              <a:t>You never know dear how much I love you.</a:t>
            </a:r>
          </a:p>
          <a:p>
            <a:r>
              <a:rPr lang="en-US" sz="3600" b="1" i="1" dirty="0" smtClean="0"/>
              <a:t>Please don’t take my sunshine away.</a:t>
            </a:r>
          </a:p>
          <a:p>
            <a:endParaRPr lang="en-US" dirty="0"/>
          </a:p>
        </p:txBody>
      </p:sp>
    </p:spTree>
    <p:extLst>
      <p:ext uri="{BB962C8B-B14F-4D97-AF65-F5344CB8AC3E}">
        <p14:creationId xmlns:p14="http://schemas.microsoft.com/office/powerpoint/2010/main" val="7734946"/>
      </p:ext>
    </p:extLst>
  </p:cSld>
  <p:clrMapOvr>
    <a:masterClrMapping/>
  </p:clrMapOvr>
  <p:transition spd="slow">
    <p:wheel spokes="8"/>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800" b="1" dirty="0"/>
              <a:t>create a short song with a familiar tune </a:t>
            </a:r>
          </a:p>
        </p:txBody>
      </p:sp>
      <p:sp>
        <p:nvSpPr>
          <p:cNvPr id="3" name="Content Placeholder 2"/>
          <p:cNvSpPr>
            <a:spLocks noGrp="1"/>
          </p:cNvSpPr>
          <p:nvPr>
            <p:ph idx="1"/>
          </p:nvPr>
        </p:nvSpPr>
        <p:spPr>
          <a:xfrm>
            <a:off x="541338" y="1714240"/>
            <a:ext cx="9744075" cy="5809980"/>
          </a:xfrm>
        </p:spPr>
        <p:txBody>
          <a:bodyPr>
            <a:normAutofit fontScale="85000" lnSpcReduction="10000"/>
          </a:bodyPr>
          <a:lstStyle/>
          <a:p>
            <a:pPr marL="1921948" lvl="8" indent="0">
              <a:buNone/>
            </a:pPr>
            <a:r>
              <a:rPr lang="en-US" sz="3200" b="1" dirty="0" smtClean="0"/>
              <a:t>1. Break into groups of 5 or so.</a:t>
            </a:r>
          </a:p>
          <a:p>
            <a:pPr marL="1921948" lvl="8" indent="0">
              <a:buNone/>
            </a:pPr>
            <a:r>
              <a:rPr lang="en-US" sz="3200" b="1" dirty="0" smtClean="0"/>
              <a:t>2. Choose a topic: </a:t>
            </a:r>
            <a:r>
              <a:rPr lang="en-US" sz="3200" dirty="0" smtClean="0"/>
              <a:t>goals, work, childhood, holidays, immigration</a:t>
            </a:r>
            <a:r>
              <a:rPr lang="en-US" sz="3200" dirty="0"/>
              <a:t> </a:t>
            </a:r>
            <a:r>
              <a:rPr lang="en-US" sz="3200" dirty="0" smtClean="0"/>
              <a:t>or a topic of interest to your group.</a:t>
            </a:r>
          </a:p>
          <a:p>
            <a:pPr marL="1921948" lvl="8" indent="0">
              <a:buNone/>
            </a:pPr>
            <a:r>
              <a:rPr lang="en-US" sz="3200" b="1" dirty="0" smtClean="0"/>
              <a:t>3. Converse </a:t>
            </a:r>
            <a:r>
              <a:rPr lang="en-US" sz="3200" dirty="0" smtClean="0"/>
              <a:t>in your small groups. Use the topical questions provided. Write down the ideas people share. </a:t>
            </a:r>
          </a:p>
          <a:p>
            <a:pPr marL="1921948" lvl="8" indent="0">
              <a:buNone/>
            </a:pPr>
            <a:r>
              <a:rPr lang="en-US" sz="3200" b="1" dirty="0" smtClean="0"/>
              <a:t>4. Create a group text</a:t>
            </a:r>
            <a:r>
              <a:rPr lang="en-US" sz="3200" dirty="0"/>
              <a:t> </a:t>
            </a:r>
            <a:r>
              <a:rPr lang="en-US" sz="3200" dirty="0" smtClean="0"/>
              <a:t>with your ideas. </a:t>
            </a:r>
          </a:p>
          <a:p>
            <a:pPr marL="1921948" lvl="8" indent="0">
              <a:buNone/>
            </a:pPr>
            <a:r>
              <a:rPr lang="en-US" sz="3400" b="1" dirty="0" smtClean="0"/>
              <a:t>5. Try to adjust your text </a:t>
            </a:r>
            <a:r>
              <a:rPr lang="en-US" sz="3400" dirty="0" smtClean="0"/>
              <a:t>to fit into the structure of the song, “You Are My Sunshine,” and sing!!</a:t>
            </a:r>
          </a:p>
          <a:p>
            <a:pPr marL="1921948" lvl="8" indent="0">
              <a:buNone/>
            </a:pPr>
            <a:r>
              <a:rPr lang="en-US" sz="3400" b="1" dirty="0" smtClean="0"/>
              <a:t>6. Share</a:t>
            </a:r>
            <a:r>
              <a:rPr lang="en-US" sz="3400" dirty="0" smtClean="0"/>
              <a:t> your song with the group!</a:t>
            </a:r>
          </a:p>
          <a:p>
            <a:pPr marL="1921948" lvl="8" indent="0">
              <a:buNone/>
            </a:pPr>
            <a:endParaRPr lang="en-US" sz="3400" dirty="0" smtClean="0"/>
          </a:p>
          <a:p>
            <a:pPr marL="1921948" lvl="8" indent="0">
              <a:buNone/>
            </a:pPr>
            <a:r>
              <a:rPr lang="en-US" sz="3400" i="1" dirty="0" smtClean="0"/>
              <a:t>* Feel free to skip #4. </a:t>
            </a:r>
          </a:p>
          <a:p>
            <a:pPr marL="1921948" lvl="8" indent="0">
              <a:buNone/>
            </a:pPr>
            <a:endParaRPr lang="en-US" sz="3400" dirty="0"/>
          </a:p>
          <a:p>
            <a:pPr marL="1921948" lvl="8" indent="0">
              <a:buNone/>
            </a:pPr>
            <a:endParaRPr lang="en-US" sz="3400" dirty="0" smtClean="0"/>
          </a:p>
          <a:p>
            <a:endParaRPr lang="en-US" dirty="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a:t>
            </a:r>
            <a:endParaRPr lang="en-US" dirty="0"/>
          </a:p>
        </p:txBody>
      </p:sp>
      <p:sp>
        <p:nvSpPr>
          <p:cNvPr id="3" name="Content Placeholder 2"/>
          <p:cNvSpPr>
            <a:spLocks noGrp="1"/>
          </p:cNvSpPr>
          <p:nvPr>
            <p:ph idx="1"/>
          </p:nvPr>
        </p:nvSpPr>
        <p:spPr/>
        <p:txBody>
          <a:bodyPr/>
          <a:lstStyle/>
          <a:p>
            <a:pPr marL="454720" lvl="8" indent="-454720">
              <a:buSzPct val="70000"/>
              <a:buFont typeface="Wingdings 2"/>
              <a:buChar char=""/>
            </a:pPr>
            <a:r>
              <a:rPr lang="en-US" sz="3400" b="1" dirty="0" smtClean="0"/>
              <a:t>How could this model be adjusted for your program?</a:t>
            </a:r>
          </a:p>
          <a:p>
            <a:pPr marL="454720" lvl="8" indent="-454720">
              <a:buSzPct val="70000"/>
              <a:buFont typeface="Wingdings 2"/>
              <a:buChar char=""/>
            </a:pPr>
            <a:endParaRPr lang="en-US" sz="3400" b="1" dirty="0" smtClean="0"/>
          </a:p>
          <a:p>
            <a:pPr marL="454720" lvl="8" indent="-454720">
              <a:buSzPct val="70000"/>
              <a:buNone/>
            </a:pPr>
            <a:endParaRPr lang="en-US" sz="3400" b="1" dirty="0" smtClean="0"/>
          </a:p>
          <a:p>
            <a:pPr marL="454720" lvl="8" indent="-454720">
              <a:buSzPct val="70000"/>
              <a:buFont typeface="Wingdings 2"/>
              <a:buChar char=""/>
            </a:pPr>
            <a:r>
              <a:rPr lang="en-US" sz="3400" b="1" dirty="0" smtClean="0"/>
              <a:t>What ideas do you have that can address the emotional needs of your students?</a:t>
            </a:r>
          </a:p>
          <a:p>
            <a:endParaRPr lang="en-US" dirty="0"/>
          </a:p>
        </p:txBody>
      </p:sp>
    </p:spTree>
  </p:cSld>
  <p:clrMapOvr>
    <a:masterClrMapping/>
  </p:clrMapOvr>
  <p:transition spd="slow">
    <p:wheel spokes="8"/>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Contacts/Resources</a:t>
            </a:r>
            <a:endParaRPr lang="en-US" dirty="0"/>
          </a:p>
        </p:txBody>
      </p:sp>
      <p:sp>
        <p:nvSpPr>
          <p:cNvPr id="3" name="Content Placeholder 2"/>
          <p:cNvSpPr>
            <a:spLocks noGrp="1"/>
          </p:cNvSpPr>
          <p:nvPr>
            <p:ph idx="1"/>
          </p:nvPr>
        </p:nvSpPr>
        <p:spPr>
          <a:xfrm>
            <a:off x="360895" y="1840177"/>
            <a:ext cx="10285413" cy="6182254"/>
          </a:xfrm>
        </p:spPr>
        <p:txBody>
          <a:bodyPr>
            <a:normAutofit/>
          </a:bodyPr>
          <a:lstStyle/>
          <a:p>
            <a:pPr marL="0" indent="0">
              <a:buNone/>
            </a:pPr>
            <a:r>
              <a:rPr lang="en-US" sz="2000" b="1" dirty="0"/>
              <a:t>Sara Jorgensen, </a:t>
            </a:r>
            <a:r>
              <a:rPr lang="en-US" sz="2000" dirty="0" smtClean="0"/>
              <a:t>(617) 318-0215</a:t>
            </a:r>
            <a:r>
              <a:rPr lang="en-US" sz="2000" b="1" dirty="0" smtClean="0"/>
              <a:t>, </a:t>
            </a:r>
            <a:r>
              <a:rPr lang="en-US" sz="2000" b="1" dirty="0" smtClean="0">
                <a:solidFill>
                  <a:srgbClr val="FF0000"/>
                </a:solidFill>
                <a:hlinkClick r:id="rId3"/>
              </a:rPr>
              <a:t>sjorgensen@rosiesplace.org</a:t>
            </a:r>
            <a:r>
              <a:rPr lang="en-US" sz="2000" dirty="0" smtClean="0"/>
              <a:t> , Director </a:t>
            </a:r>
            <a:r>
              <a:rPr lang="en-US" sz="2000" dirty="0"/>
              <a:t>of Women’s Education Ctr. </a:t>
            </a:r>
            <a:r>
              <a:rPr lang="en-US" sz="2000" dirty="0" smtClean="0"/>
              <a:t>at </a:t>
            </a:r>
            <a:r>
              <a:rPr lang="en-US" sz="2000" dirty="0"/>
              <a:t>Rosie’s Place, Boston, </a:t>
            </a:r>
            <a:r>
              <a:rPr lang="en-US" sz="2000" dirty="0" smtClean="0"/>
              <a:t>MA</a:t>
            </a:r>
          </a:p>
          <a:p>
            <a:pPr marL="0" indent="0">
              <a:buNone/>
            </a:pPr>
            <a:endParaRPr lang="en-US" sz="2000" dirty="0"/>
          </a:p>
          <a:p>
            <a:pPr marL="0" indent="0">
              <a:buNone/>
            </a:pPr>
            <a:r>
              <a:rPr lang="en-US" sz="2000" b="1" dirty="0" smtClean="0"/>
              <a:t>Cadence Podcast- </a:t>
            </a:r>
            <a:r>
              <a:rPr lang="en-US" sz="2000" dirty="0" smtClean="0"/>
              <a:t>Free Listening on </a:t>
            </a:r>
            <a:r>
              <a:rPr lang="en-US" sz="2000" dirty="0" smtClean="0"/>
              <a:t>SoundCloud</a:t>
            </a:r>
            <a:r>
              <a:rPr lang="en-US" sz="2000" dirty="0" smtClean="0"/>
              <a:t>. </a:t>
            </a:r>
            <a:r>
              <a:rPr lang="en-US" sz="2000" b="1" dirty="0" smtClean="0"/>
              <a:t>“Writing Songs to Learn English” - </a:t>
            </a:r>
            <a:r>
              <a:rPr lang="en-US" sz="2000" dirty="0" smtClean="0"/>
              <a:t>Podcast about The Rosie’s Place-</a:t>
            </a:r>
            <a:r>
              <a:rPr lang="en-US" sz="2000" dirty="0" smtClean="0"/>
              <a:t>Berklee</a:t>
            </a:r>
            <a:r>
              <a:rPr lang="en-US" sz="2000" dirty="0" smtClean="0"/>
              <a:t> program. Sign </a:t>
            </a:r>
            <a:r>
              <a:rPr lang="en-US" sz="2000" dirty="0"/>
              <a:t>in to Cadence Podcast Through </a:t>
            </a:r>
            <a:r>
              <a:rPr lang="en-US" sz="2000" dirty="0" smtClean="0"/>
              <a:t>SoundCloud</a:t>
            </a:r>
            <a:r>
              <a:rPr lang="en-US" sz="2000" dirty="0" smtClean="0"/>
              <a:t>. Choose </a:t>
            </a:r>
            <a:r>
              <a:rPr lang="en-US" sz="2000" dirty="0"/>
              <a:t>Episode 3 </a:t>
            </a:r>
            <a:r>
              <a:rPr lang="en-US" sz="2000" b="1" dirty="0" smtClean="0"/>
              <a:t>writing-songs-to-learn-</a:t>
            </a:r>
            <a:r>
              <a:rPr lang="en-US" sz="2000" b="1" dirty="0" smtClean="0"/>
              <a:t>english</a:t>
            </a:r>
            <a:r>
              <a:rPr lang="en-US" sz="2000" b="1" dirty="0" smtClean="0"/>
              <a:t>.</a:t>
            </a:r>
          </a:p>
          <a:p>
            <a:pPr>
              <a:buNone/>
            </a:pPr>
            <a:endParaRPr lang="en-US" sz="2000" b="1" dirty="0" smtClean="0"/>
          </a:p>
          <a:p>
            <a:pPr>
              <a:buNone/>
            </a:pPr>
            <a:r>
              <a:rPr lang="en-US" sz="2000" b="1" dirty="0" smtClean="0"/>
              <a:t>Lyriko</a:t>
            </a:r>
            <a:r>
              <a:rPr lang="en-US" sz="2000" b="1" dirty="0" smtClean="0"/>
              <a:t>, Learn Languages with Music, </a:t>
            </a:r>
            <a:r>
              <a:rPr lang="en-US" sz="1800" b="1" dirty="0">
                <a:hlinkClick r:id="rId4"/>
              </a:rPr>
              <a:t>http://</a:t>
            </a:r>
            <a:r>
              <a:rPr lang="en-US" sz="1800" b="1" dirty="0" smtClean="0">
                <a:hlinkClick r:id="rId4"/>
              </a:rPr>
              <a:t>www.lyriko.com/en/</a:t>
            </a:r>
            <a:r>
              <a:rPr lang="en-US" sz="1800" b="1" dirty="0"/>
              <a:t> </a:t>
            </a:r>
            <a:r>
              <a:rPr lang="en-US" sz="1800" dirty="0" smtClean="0"/>
              <a:t>Masako, Producer (Boston</a:t>
            </a:r>
            <a:r>
              <a:rPr lang="en-US" sz="1800" dirty="0"/>
              <a:t>, USA</a:t>
            </a:r>
            <a:r>
              <a:rPr lang="en-US" sz="1800" dirty="0" smtClean="0"/>
              <a:t>)</a:t>
            </a:r>
            <a:endParaRPr lang="en-US" sz="2000" dirty="0" smtClean="0"/>
          </a:p>
          <a:p>
            <a:pPr>
              <a:buNone/>
            </a:pPr>
            <a:r>
              <a:rPr lang="en-US" sz="2000" dirty="0" smtClean="0"/>
              <a:t>Skylight </a:t>
            </a:r>
            <a:r>
              <a:rPr lang="en-US" sz="2000" dirty="0"/>
              <a:t>Games' first app, </a:t>
            </a:r>
            <a:r>
              <a:rPr lang="en-US" sz="2000" dirty="0"/>
              <a:t>Lyriko</a:t>
            </a:r>
            <a:r>
              <a:rPr lang="en-US" sz="2000" dirty="0"/>
              <a:t>: Learn Languages with Music, makes learning </a:t>
            </a:r>
            <a:r>
              <a:rPr lang="en-US" sz="2000" dirty="0" smtClean="0"/>
              <a:t>fun, </a:t>
            </a:r>
          </a:p>
          <a:p>
            <a:pPr>
              <a:buNone/>
            </a:pPr>
            <a:r>
              <a:rPr lang="en-US" sz="2000" dirty="0" smtClean="0"/>
              <a:t>effective, convenient</a:t>
            </a:r>
            <a:r>
              <a:rPr lang="en-US" sz="2000" dirty="0"/>
              <a:t>, and social, empowering independent learners everywhere to reach </a:t>
            </a:r>
            <a:endParaRPr lang="en-US" sz="2000" dirty="0" smtClean="0"/>
          </a:p>
          <a:p>
            <a:pPr>
              <a:buNone/>
            </a:pPr>
            <a:r>
              <a:rPr lang="en-US" sz="2000" dirty="0" smtClean="0"/>
              <a:t>these goals. Free app. </a:t>
            </a:r>
            <a:endParaRPr lang="en-US" sz="2000" b="1" dirty="0" smtClean="0"/>
          </a:p>
          <a:p>
            <a:pPr>
              <a:buNone/>
            </a:pPr>
            <a:endParaRPr lang="en-US" sz="2000" b="1" dirty="0"/>
          </a:p>
          <a:p>
            <a:pPr marL="0" indent="0">
              <a:buNone/>
            </a:pPr>
            <a:endParaRPr lang="en-US" sz="2000" dirty="0"/>
          </a:p>
          <a:p>
            <a:pPr marL="0" indent="0">
              <a:buNone/>
            </a:pPr>
            <a:endParaRPr lang="en-US" dirty="0"/>
          </a:p>
        </p:txBody>
      </p:sp>
    </p:spTree>
    <p:extLst>
      <p:ext uri="{BB962C8B-B14F-4D97-AF65-F5344CB8AC3E}">
        <p14:creationId xmlns:p14="http://schemas.microsoft.com/office/powerpoint/2010/main" val="2190794368"/>
      </p:ext>
    </p:extLst>
  </p:cSld>
  <p:clrMapOvr>
    <a:masterClrMapping/>
  </p:clrMapOvr>
  <p:transition spd="slow">
    <p:wheel spokes="8"/>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came to America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 </a:t>
            </a:r>
            <a:r>
              <a:rPr lang="en-US" dirty="0"/>
              <a:t>came to America.</a:t>
            </a:r>
          </a:p>
          <a:p>
            <a:r>
              <a:rPr lang="en-US" dirty="0"/>
              <a:t>I came by a plane.</a:t>
            </a:r>
          </a:p>
          <a:p>
            <a:r>
              <a:rPr lang="en-US" dirty="0"/>
              <a:t>I came by swimming.</a:t>
            </a:r>
          </a:p>
          <a:p>
            <a:r>
              <a:rPr lang="en-US" dirty="0"/>
              <a:t>I brought baby things.</a:t>
            </a:r>
          </a:p>
          <a:p>
            <a:r>
              <a:rPr lang="en-US" dirty="0"/>
              <a:t>I brought a suitcase with clothes and tea, some books and a dictionary.</a:t>
            </a:r>
          </a:p>
          <a:p>
            <a:endParaRPr lang="en-US" dirty="0"/>
          </a:p>
          <a:p>
            <a:r>
              <a:rPr lang="en-US" dirty="0"/>
              <a:t>My family, long time no see. I feel excited, surprised happy. 2X</a:t>
            </a:r>
          </a:p>
          <a:p>
            <a:endParaRPr lang="en-US" dirty="0"/>
          </a:p>
        </p:txBody>
      </p:sp>
    </p:spTree>
    <p:extLst>
      <p:ext uri="{BB962C8B-B14F-4D97-AF65-F5344CB8AC3E}">
        <p14:creationId xmlns:p14="http://schemas.microsoft.com/office/powerpoint/2010/main" val="3458805085"/>
      </p:ext>
    </p:extLst>
  </p:cSld>
  <p:clrMapOvr>
    <a:masterClrMapping/>
  </p:clrMapOvr>
  <p:transition spd="slow">
    <p:wheel spokes="8"/>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895" y="0"/>
            <a:ext cx="10285413" cy="1533790"/>
          </a:xfrm>
        </p:spPr>
        <p:txBody>
          <a:bodyPr/>
          <a:lstStyle/>
          <a:p>
            <a:r>
              <a:rPr lang="en-US" dirty="0" smtClean="0"/>
              <a:t>Let It Be –</a:t>
            </a:r>
            <a:r>
              <a:rPr lang="en-US" sz="4000" dirty="0" smtClean="0"/>
              <a:t> </a:t>
            </a:r>
            <a:r>
              <a:rPr lang="en-US" sz="2400" dirty="0" smtClean="0"/>
              <a:t>Use this as a model to write your own song. </a:t>
            </a:r>
            <a:endParaRPr lang="en-US" sz="2400" dirty="0"/>
          </a:p>
        </p:txBody>
      </p:sp>
      <p:sp>
        <p:nvSpPr>
          <p:cNvPr id="3" name="Content Placeholder 2"/>
          <p:cNvSpPr>
            <a:spLocks noGrp="1"/>
          </p:cNvSpPr>
          <p:nvPr>
            <p:ph idx="1"/>
          </p:nvPr>
        </p:nvSpPr>
        <p:spPr>
          <a:xfrm>
            <a:off x="334333" y="2231231"/>
            <a:ext cx="10285413" cy="6029854"/>
          </a:xfrm>
        </p:spPr>
        <p:txBody>
          <a:bodyPr>
            <a:normAutofit fontScale="92500" lnSpcReduction="10000"/>
          </a:bodyPr>
          <a:lstStyle/>
          <a:p>
            <a:pPr marL="0" indent="0">
              <a:buNone/>
            </a:pPr>
            <a:r>
              <a:rPr lang="en-US" sz="2800" u="sng" dirty="0" smtClean="0"/>
              <a:t>Verse 1</a:t>
            </a:r>
          </a:p>
          <a:p>
            <a:r>
              <a:rPr lang="en-US" sz="2800" dirty="0" smtClean="0"/>
              <a:t>When I find myself in times of trouble</a:t>
            </a:r>
          </a:p>
          <a:p>
            <a:r>
              <a:rPr lang="en-US" sz="2800" dirty="0" smtClean="0"/>
              <a:t>Mother Mary Comes to me</a:t>
            </a:r>
          </a:p>
          <a:p>
            <a:r>
              <a:rPr lang="en-US" sz="2800" dirty="0" smtClean="0"/>
              <a:t>Speaking words of wisdom</a:t>
            </a:r>
          </a:p>
          <a:p>
            <a:r>
              <a:rPr lang="en-US" sz="2800" dirty="0" smtClean="0"/>
              <a:t>Let it be</a:t>
            </a:r>
          </a:p>
          <a:p>
            <a:pPr marL="0" indent="0">
              <a:buNone/>
            </a:pPr>
            <a:r>
              <a:rPr lang="en-US" sz="2800" b="1" u="sng" dirty="0" smtClean="0"/>
              <a:t>Verse 2</a:t>
            </a:r>
          </a:p>
          <a:p>
            <a:r>
              <a:rPr lang="en-US" sz="2800" dirty="0" smtClean="0"/>
              <a:t>And in my hour of darkness </a:t>
            </a:r>
          </a:p>
          <a:p>
            <a:r>
              <a:rPr lang="en-US" sz="2800" dirty="0" smtClean="0"/>
              <a:t>She is standing right in front of me</a:t>
            </a:r>
          </a:p>
          <a:p>
            <a:r>
              <a:rPr lang="en-US" sz="2800" dirty="0" smtClean="0"/>
              <a:t>Speaking words of wisdom</a:t>
            </a:r>
          </a:p>
          <a:p>
            <a:r>
              <a:rPr lang="en-US" sz="2800" dirty="0" smtClean="0"/>
              <a:t>Let it be</a:t>
            </a:r>
          </a:p>
          <a:p>
            <a:pPr marL="0" indent="0">
              <a:buNone/>
            </a:pPr>
            <a:r>
              <a:rPr lang="en-US" sz="2800" b="1" u="sng" dirty="0" smtClean="0"/>
              <a:t>Chorus:</a:t>
            </a:r>
          </a:p>
          <a:p>
            <a:r>
              <a:rPr lang="en-US" sz="2800" dirty="0" smtClean="0"/>
              <a:t>Let it be. Let it be. Let it be. Let it be. </a:t>
            </a:r>
          </a:p>
          <a:p>
            <a:r>
              <a:rPr lang="en-US" sz="2800" dirty="0" smtClean="0"/>
              <a:t>Speaking words of wisdom. Let it be….</a:t>
            </a:r>
            <a:endParaRPr lang="en-US" sz="2800" dirty="0"/>
          </a:p>
        </p:txBody>
      </p:sp>
      <p:sp>
        <p:nvSpPr>
          <p:cNvPr id="6" name="TextBox 5"/>
          <p:cNvSpPr txBox="1"/>
          <p:nvPr/>
        </p:nvSpPr>
        <p:spPr>
          <a:xfrm>
            <a:off x="841375" y="1533790"/>
            <a:ext cx="8839200" cy="461665"/>
          </a:xfrm>
          <a:prstGeom prst="rect">
            <a:avLst/>
          </a:prstGeom>
          <a:noFill/>
        </p:spPr>
        <p:txBody>
          <a:bodyPr wrap="square" rtlCol="0">
            <a:spAutoFit/>
          </a:bodyPr>
          <a:lstStyle/>
          <a:p>
            <a:r>
              <a:rPr lang="en-US" dirty="0" smtClean="0"/>
              <a:t>Written and Performed By The Beatles </a:t>
            </a:r>
            <a:endParaRPr lang="en-US" dirty="0"/>
          </a:p>
        </p:txBody>
      </p:sp>
    </p:spTree>
    <p:extLst>
      <p:ext uri="{BB962C8B-B14F-4D97-AF65-F5344CB8AC3E}">
        <p14:creationId xmlns:p14="http://schemas.microsoft.com/office/powerpoint/2010/main" val="2302134734"/>
      </p:ext>
    </p:extLst>
  </p:cSld>
  <p:clrMapOvr>
    <a:masterClrMapping/>
  </p:clrMapOvr>
  <p:transition spd="slow">
    <p:wheel spokes="8"/>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895" y="97631"/>
            <a:ext cx="10285413" cy="1295400"/>
          </a:xfrm>
        </p:spPr>
        <p:txBody>
          <a:bodyPr>
            <a:normAutofit fontScale="90000"/>
          </a:bodyPr>
          <a:lstStyle/>
          <a:p>
            <a:pPr algn="ctr"/>
            <a:r>
              <a:rPr lang="en-US" sz="4000" b="1" i="1" dirty="0" smtClean="0"/>
              <a:t>Lean on </a:t>
            </a:r>
            <a:r>
              <a:rPr lang="en-US" sz="4000" b="1" i="1" dirty="0"/>
              <a:t>Me</a:t>
            </a:r>
            <a:r>
              <a:rPr lang="en-US" sz="2200" i="1" dirty="0"/>
              <a:t/>
            </a:r>
            <a:br>
              <a:rPr lang="en-US" sz="2200" i="1" dirty="0"/>
            </a:br>
            <a:r>
              <a:rPr lang="en-US" sz="2200" i="1" dirty="0"/>
              <a:t>Use this as a model to write your own song</a:t>
            </a:r>
            <a:r>
              <a:rPr lang="en-US" dirty="0"/>
              <a:t>. </a:t>
            </a:r>
          </a:p>
        </p:txBody>
      </p:sp>
      <p:sp>
        <p:nvSpPr>
          <p:cNvPr id="3" name="Content Placeholder 2"/>
          <p:cNvSpPr>
            <a:spLocks noGrp="1"/>
          </p:cNvSpPr>
          <p:nvPr>
            <p:ph idx="1"/>
          </p:nvPr>
        </p:nvSpPr>
        <p:spPr>
          <a:xfrm>
            <a:off x="360895" y="1545431"/>
            <a:ext cx="10285413" cy="6574632"/>
          </a:xfrm>
        </p:spPr>
        <p:txBody>
          <a:bodyPr>
            <a:normAutofit fontScale="40000" lnSpcReduction="20000"/>
          </a:bodyPr>
          <a:lstStyle/>
          <a:p>
            <a:r>
              <a:rPr lang="en-US" dirty="0"/>
              <a:t>Sometimes in our lives we all have pain</a:t>
            </a:r>
            <a:br>
              <a:rPr lang="en-US" dirty="0"/>
            </a:br>
            <a:r>
              <a:rPr lang="en-US" dirty="0"/>
              <a:t>We all have sorrow</a:t>
            </a:r>
            <a:br>
              <a:rPr lang="en-US" dirty="0"/>
            </a:br>
            <a:r>
              <a:rPr lang="en-US" dirty="0"/>
              <a:t>But if we are wise</a:t>
            </a:r>
            <a:br>
              <a:rPr lang="en-US" dirty="0"/>
            </a:br>
            <a:r>
              <a:rPr lang="en-US" dirty="0"/>
              <a:t>We know that there's always tomorrow</a:t>
            </a:r>
          </a:p>
          <a:p>
            <a:r>
              <a:rPr lang="en-US" dirty="0"/>
              <a:t>Lean on me, when you're not strong</a:t>
            </a:r>
            <a:br>
              <a:rPr lang="en-US" dirty="0"/>
            </a:br>
            <a:r>
              <a:rPr lang="en-US" dirty="0"/>
              <a:t>And I'll be your friend</a:t>
            </a:r>
            <a:br>
              <a:rPr lang="en-US" dirty="0"/>
            </a:br>
            <a:r>
              <a:rPr lang="en-US" dirty="0"/>
              <a:t>I'll help you carry on</a:t>
            </a:r>
            <a:br>
              <a:rPr lang="en-US" dirty="0"/>
            </a:br>
            <a:r>
              <a:rPr lang="en-US" dirty="0"/>
              <a:t>For it won't be long</a:t>
            </a:r>
            <a:br>
              <a:rPr lang="en-US" dirty="0"/>
            </a:br>
            <a:r>
              <a:rPr lang="en-US" dirty="0"/>
              <a:t>'Til</a:t>
            </a:r>
            <a:r>
              <a:rPr lang="en-US" dirty="0"/>
              <a:t> I'm </a:t>
            </a:r>
            <a:r>
              <a:rPr lang="en-US" dirty="0"/>
              <a:t>gonna</a:t>
            </a:r>
            <a:r>
              <a:rPr lang="en-US" dirty="0"/>
              <a:t> need</a:t>
            </a:r>
            <a:br>
              <a:rPr lang="en-US" dirty="0"/>
            </a:br>
            <a:r>
              <a:rPr lang="en-US" dirty="0"/>
              <a:t>Somebody to lean on</a:t>
            </a:r>
          </a:p>
          <a:p>
            <a:r>
              <a:rPr lang="en-US" dirty="0"/>
              <a:t>Please swallow your pride</a:t>
            </a:r>
            <a:br>
              <a:rPr lang="en-US" dirty="0"/>
            </a:br>
            <a:r>
              <a:rPr lang="en-US" dirty="0"/>
              <a:t>If I have things you need to borrow</a:t>
            </a:r>
            <a:br>
              <a:rPr lang="en-US" dirty="0"/>
            </a:br>
            <a:r>
              <a:rPr lang="en-US" dirty="0"/>
              <a:t>For no one can fill those of your needs</a:t>
            </a:r>
            <a:br>
              <a:rPr lang="en-US" dirty="0"/>
            </a:br>
            <a:r>
              <a:rPr lang="en-US" dirty="0"/>
              <a:t>That you won't let show</a:t>
            </a:r>
          </a:p>
          <a:p>
            <a:r>
              <a:rPr lang="en-US" dirty="0"/>
              <a:t>You just call on me brother, when you need a hand</a:t>
            </a:r>
            <a:br>
              <a:rPr lang="en-US" dirty="0"/>
            </a:br>
            <a:r>
              <a:rPr lang="en-US" dirty="0"/>
              <a:t>We all need somebody to lean on</a:t>
            </a:r>
            <a:br>
              <a:rPr lang="en-US" dirty="0"/>
            </a:br>
            <a:r>
              <a:rPr lang="en-US" dirty="0"/>
              <a:t>I just might have a problem that you'll understand</a:t>
            </a:r>
            <a:br>
              <a:rPr lang="en-US" dirty="0"/>
            </a:br>
            <a:r>
              <a:rPr lang="en-US" dirty="0"/>
              <a:t>We all need somebody to lean on</a:t>
            </a:r>
          </a:p>
          <a:p>
            <a:r>
              <a:rPr lang="en-US" dirty="0"/>
              <a:t>Lean on me, when you're not strong</a:t>
            </a:r>
            <a:br>
              <a:rPr lang="en-US" dirty="0"/>
            </a:br>
            <a:r>
              <a:rPr lang="en-US" dirty="0"/>
              <a:t>And I'll be your friend</a:t>
            </a:r>
            <a:br>
              <a:rPr lang="en-US" dirty="0"/>
            </a:br>
            <a:r>
              <a:rPr lang="en-US" dirty="0"/>
              <a:t>I'll help you carry on</a:t>
            </a:r>
            <a:br>
              <a:rPr lang="en-US" dirty="0"/>
            </a:br>
            <a:r>
              <a:rPr lang="en-US" dirty="0"/>
              <a:t>For it won't be long</a:t>
            </a:r>
            <a:br>
              <a:rPr lang="en-US" dirty="0"/>
            </a:br>
            <a:r>
              <a:rPr lang="en-US" dirty="0"/>
              <a:t>'Til</a:t>
            </a:r>
            <a:r>
              <a:rPr lang="en-US" dirty="0"/>
              <a:t> I'm </a:t>
            </a:r>
            <a:r>
              <a:rPr lang="en-US" dirty="0"/>
              <a:t>gonna</a:t>
            </a:r>
            <a:r>
              <a:rPr lang="en-US" dirty="0"/>
              <a:t> need</a:t>
            </a:r>
            <a:br>
              <a:rPr lang="en-US" dirty="0"/>
            </a:br>
            <a:r>
              <a:rPr lang="en-US" dirty="0"/>
              <a:t>Somebody to lean on</a:t>
            </a:r>
          </a:p>
          <a:p>
            <a:r>
              <a:rPr lang="en-US" dirty="0"/>
              <a:t>You just call on me brother, when you need a hand</a:t>
            </a:r>
            <a:br>
              <a:rPr lang="en-US" dirty="0"/>
            </a:br>
            <a:r>
              <a:rPr lang="en-US" dirty="0"/>
              <a:t>We all need somebody to lean on</a:t>
            </a:r>
          </a:p>
          <a:p>
            <a:endParaRPr lang="en-US" dirty="0"/>
          </a:p>
        </p:txBody>
      </p:sp>
    </p:spTree>
  </p:cSld>
  <p:clrMapOvr>
    <a:masterClrMapping/>
  </p:clrMapOvr>
  <p:transition spd="slow">
    <p:wheel spokes="8"/>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Goal of the Workshop</a:t>
            </a:r>
            <a:endParaRPr lang="en-US" dirty="0"/>
          </a:p>
        </p:txBody>
      </p:sp>
      <p:sp>
        <p:nvSpPr>
          <p:cNvPr id="3" name="Content Placeholder 2"/>
          <p:cNvSpPr>
            <a:spLocks noGrp="1"/>
          </p:cNvSpPr>
          <p:nvPr>
            <p:ph idx="1"/>
          </p:nvPr>
        </p:nvSpPr>
        <p:spPr/>
        <p:txBody>
          <a:bodyPr/>
          <a:lstStyle/>
          <a:p>
            <a:r>
              <a:rPr lang="en-US" dirty="0" smtClean="0"/>
              <a:t>The goal is to learn about ESOL and Song Writing at Rosie’s Place and try it here today. </a:t>
            </a:r>
          </a:p>
          <a:p>
            <a:endParaRPr lang="en-US" dirty="0" smtClean="0"/>
          </a:p>
          <a:p>
            <a:r>
              <a:rPr lang="en-US" dirty="0" smtClean="0"/>
              <a:t>What else would you like to learn today?</a:t>
            </a:r>
          </a:p>
        </p:txBody>
      </p:sp>
    </p:spTree>
    <p:extLst>
      <p:ext uri="{BB962C8B-B14F-4D97-AF65-F5344CB8AC3E}">
        <p14:creationId xmlns:p14="http://schemas.microsoft.com/office/powerpoint/2010/main" val="2151545837"/>
      </p:ext>
    </p:extLst>
  </p:cSld>
  <p:clrMapOvr>
    <a:masterClrMapping/>
  </p:clrMapOvr>
  <p:transition spd="slow">
    <p:wheel spokes="8"/>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 </a:t>
            </a:r>
            <a:r>
              <a:rPr lang="en-US" i="1" dirty="0" smtClean="0"/>
              <a:t>ESOL &amp; Song-Writing</a:t>
            </a:r>
            <a:endParaRPr lang="en-US" i="1" dirty="0"/>
          </a:p>
        </p:txBody>
      </p:sp>
      <p:sp>
        <p:nvSpPr>
          <p:cNvPr id="3" name="Content Placeholder 2"/>
          <p:cNvSpPr>
            <a:spLocks noGrp="1"/>
          </p:cNvSpPr>
          <p:nvPr>
            <p:ph idx="1"/>
          </p:nvPr>
        </p:nvSpPr>
        <p:spPr>
          <a:xfrm>
            <a:off x="231775" y="1545431"/>
            <a:ext cx="10439400" cy="6705600"/>
          </a:xfrm>
        </p:spPr>
        <p:txBody>
          <a:bodyPr>
            <a:noAutofit/>
          </a:bodyPr>
          <a:lstStyle/>
          <a:p>
            <a:pPr marL="742950" indent="-742950" algn="ctr">
              <a:buNone/>
            </a:pPr>
            <a:r>
              <a:rPr lang="en-US" sz="2400" dirty="0" smtClean="0"/>
              <a:t>1. Rosie’s Place  &amp; The Women’s Education Ctr.</a:t>
            </a:r>
          </a:p>
          <a:p>
            <a:pPr marL="742950" indent="-742950" algn="ctr">
              <a:buNone/>
            </a:pPr>
            <a:r>
              <a:rPr lang="en-US" sz="2400" dirty="0" smtClean="0"/>
              <a:t>     </a:t>
            </a:r>
            <a:endParaRPr lang="en-US" sz="2400" b="1" i="1" dirty="0" smtClean="0"/>
          </a:p>
          <a:p>
            <a:pPr marL="742950" indent="-742950" algn="ctr">
              <a:buNone/>
            </a:pPr>
            <a:r>
              <a:rPr lang="en-US" sz="2400" dirty="0" smtClean="0"/>
              <a:t>2. First song: </a:t>
            </a:r>
            <a:r>
              <a:rPr lang="en-US" sz="2400" i="1" dirty="0" smtClean="0"/>
              <a:t> </a:t>
            </a:r>
            <a:r>
              <a:rPr lang="en-US" sz="2400" b="1" i="1" dirty="0" smtClean="0"/>
              <a:t>Everyone Has a Goal </a:t>
            </a:r>
          </a:p>
          <a:p>
            <a:pPr marL="742950" indent="-742950" algn="ctr">
              <a:buNone/>
            </a:pPr>
            <a:r>
              <a:rPr lang="en-US" sz="2400" i="1" dirty="0" smtClean="0"/>
              <a:t>					</a:t>
            </a:r>
          </a:p>
          <a:p>
            <a:pPr marL="742950" indent="-742950" algn="ctr">
              <a:buNone/>
            </a:pPr>
            <a:r>
              <a:rPr lang="en-US" sz="2400" dirty="0" smtClean="0"/>
              <a:t>3. Model, method and theory	</a:t>
            </a:r>
          </a:p>
          <a:p>
            <a:pPr marL="742950" indent="-742950" algn="ctr">
              <a:buNone/>
            </a:pPr>
            <a:r>
              <a:rPr lang="en-US" sz="2400" dirty="0" smtClean="0"/>
              <a:t>	 		  	</a:t>
            </a:r>
            <a:r>
              <a:rPr lang="en-US" sz="2400" b="1" i="1" dirty="0" smtClean="0"/>
              <a:t>	</a:t>
            </a:r>
          </a:p>
          <a:p>
            <a:pPr marL="742950" indent="-742950" algn="ctr">
              <a:buNone/>
            </a:pPr>
            <a:r>
              <a:rPr lang="en-US" sz="2400" dirty="0" smtClean="0"/>
              <a:t>4. Second song: </a:t>
            </a:r>
            <a:r>
              <a:rPr lang="en-US" sz="2400" b="1" i="1" dirty="0" smtClean="0"/>
              <a:t>Don’t Be Afraid </a:t>
            </a:r>
          </a:p>
          <a:p>
            <a:pPr marL="742950" indent="-742950" algn="ctr">
              <a:buNone/>
            </a:pPr>
            <a:r>
              <a:rPr lang="en-US" sz="2400" b="1" i="1" dirty="0" smtClean="0"/>
              <a:t>	</a:t>
            </a:r>
            <a:r>
              <a:rPr lang="en-US" sz="2400" i="1" dirty="0" smtClean="0"/>
              <a:t>				</a:t>
            </a:r>
          </a:p>
          <a:p>
            <a:pPr marL="742950" indent="-742950" algn="ctr">
              <a:buNone/>
            </a:pPr>
            <a:r>
              <a:rPr lang="en-US" sz="2400" dirty="0" smtClean="0"/>
              <a:t>5. Outcomes, benefits and highlights</a:t>
            </a:r>
          </a:p>
          <a:p>
            <a:pPr marL="742950" indent="-742950" algn="ctr">
              <a:buNone/>
            </a:pPr>
            <a:r>
              <a:rPr lang="en-US" sz="2400" dirty="0" smtClean="0"/>
              <a:t>                </a:t>
            </a:r>
            <a:endParaRPr lang="en-US" sz="2400" b="1" i="1" dirty="0" smtClean="0"/>
          </a:p>
          <a:p>
            <a:pPr marL="742950" indent="-742950" algn="ctr">
              <a:buNone/>
            </a:pPr>
            <a:r>
              <a:rPr lang="en-US" sz="2400" i="1" dirty="0" smtClean="0"/>
              <a:t>6. Third song:  </a:t>
            </a:r>
            <a:r>
              <a:rPr lang="en-US" sz="2400" b="1" i="1" dirty="0" smtClean="0"/>
              <a:t>Came to America</a:t>
            </a:r>
          </a:p>
          <a:p>
            <a:pPr marL="742950" indent="-742950" algn="ctr">
              <a:buNone/>
            </a:pPr>
            <a:r>
              <a:rPr lang="en-US" sz="2400" i="1" dirty="0" smtClean="0"/>
              <a:t>		</a:t>
            </a:r>
          </a:p>
          <a:p>
            <a:pPr marL="742950" indent="-742950" algn="ctr">
              <a:buNone/>
            </a:pPr>
            <a:r>
              <a:rPr lang="en-US" sz="2400" dirty="0" smtClean="0"/>
              <a:t>7.  Application and reflection	</a:t>
            </a:r>
          </a:p>
          <a:p>
            <a:pPr marL="742950" indent="-742950" algn="ctr">
              <a:buNone/>
            </a:pPr>
            <a:r>
              <a:rPr lang="en-US" sz="2400" dirty="0" smtClean="0"/>
              <a:t>			   	</a:t>
            </a:r>
            <a:endParaRPr lang="en-US" sz="2400" b="1" i="1" dirty="0" smtClean="0"/>
          </a:p>
          <a:p>
            <a:pPr marL="742950" indent="-742950" algn="ctr">
              <a:buNone/>
            </a:pPr>
            <a:r>
              <a:rPr lang="en-US" sz="2400" dirty="0" smtClean="0"/>
              <a:t>						8.  Q &amp; A</a:t>
            </a:r>
            <a:r>
              <a:rPr lang="en-US" sz="2000" dirty="0" smtClean="0"/>
              <a:t>							</a:t>
            </a:r>
            <a:r>
              <a:rPr lang="en-US" sz="2000" b="1" i="1" dirty="0" smtClean="0"/>
              <a:t>	               </a:t>
            </a:r>
            <a:r>
              <a:rPr lang="en-US" sz="2000" dirty="0" smtClean="0"/>
              <a:t>					</a:t>
            </a:r>
          </a:p>
          <a:p>
            <a:endParaRPr lang="en-US" sz="2000" dirty="0"/>
          </a:p>
        </p:txBody>
      </p:sp>
    </p:spTree>
  </p:cSld>
  <p:clrMapOvr>
    <a:masterClrMapping/>
  </p:clrMapOvr>
  <p:transition spd="slow">
    <p:wheel spokes="8"/>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pic>
        <p:nvPicPr>
          <p:cNvPr id="4" name="Content Placeholder 3" descr="RP-8638.jpg"/>
          <p:cNvPicPr>
            <a:picLocks noGrp="1" noChangeAspect="1"/>
          </p:cNvPicPr>
          <p:nvPr>
            <p:ph idx="1"/>
          </p:nvPr>
        </p:nvPicPr>
        <p:blipFill>
          <a:blip r:embed="rId3" cstate="print"/>
          <a:stretch>
            <a:fillRect/>
          </a:stretch>
        </p:blipFill>
        <p:spPr>
          <a:xfrm>
            <a:off x="360898" y="541337"/>
            <a:ext cx="9191217" cy="6135159"/>
          </a:xfrm>
        </p:spPr>
      </p:pic>
    </p:spTree>
  </p:cSld>
  <p:clrMapOvr>
    <a:masterClrMapping/>
  </p:clrMapOvr>
  <p:transition spd="slow">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Our Mission</a:t>
            </a:r>
            <a:endParaRPr lang="en-US" b="1" dirty="0"/>
          </a:p>
        </p:txBody>
      </p:sp>
      <p:sp>
        <p:nvSpPr>
          <p:cNvPr id="3" name="Content Placeholder 2"/>
          <p:cNvSpPr>
            <a:spLocks noGrp="1"/>
          </p:cNvSpPr>
          <p:nvPr>
            <p:ph idx="1"/>
          </p:nvPr>
        </p:nvSpPr>
        <p:spPr/>
        <p:txBody>
          <a:bodyPr>
            <a:normAutofit/>
          </a:bodyPr>
          <a:lstStyle/>
          <a:p>
            <a:pPr>
              <a:buNone/>
            </a:pPr>
            <a:r>
              <a:rPr lang="en-US" i="1" dirty="0" smtClean="0"/>
              <a:t>	</a:t>
            </a:r>
            <a:r>
              <a:rPr lang="en-US" sz="5300" i="1" dirty="0" smtClean="0"/>
              <a:t>The mission of Rosie’s Place is to provide a safe and nurturing environment for poor and homeless women to maintain their dignity, seek opportunity and find security in their lives.</a:t>
            </a:r>
            <a:endParaRPr lang="en-US" sz="5300" dirty="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Womens</a:t>
            </a:r>
            <a:r>
              <a:rPr lang="en-US" dirty="0" smtClean="0"/>
              <a:t>’ Education Center Mission:</a:t>
            </a:r>
            <a:endParaRPr lang="en-US" dirty="0"/>
          </a:p>
        </p:txBody>
      </p:sp>
      <p:sp>
        <p:nvSpPr>
          <p:cNvPr id="3" name="Content Placeholder 2"/>
          <p:cNvSpPr>
            <a:spLocks noGrp="1"/>
          </p:cNvSpPr>
          <p:nvPr>
            <p:ph idx="1"/>
          </p:nvPr>
        </p:nvSpPr>
        <p:spPr>
          <a:xfrm>
            <a:off x="993775" y="1926431"/>
            <a:ext cx="9167280" cy="5272612"/>
          </a:xfrm>
        </p:spPr>
        <p:txBody>
          <a:bodyPr/>
          <a:lstStyle/>
          <a:p>
            <a:pPr marL="0" indent="0">
              <a:buNone/>
            </a:pPr>
            <a:r>
              <a:rPr lang="en-US" b="1" dirty="0"/>
              <a:t>The Women’s Education Center,</a:t>
            </a:r>
          </a:p>
          <a:p>
            <a:pPr marL="0" indent="0">
              <a:buNone/>
            </a:pPr>
            <a:r>
              <a:rPr lang="en-US" b="1" dirty="0"/>
              <a:t>through educational classes,</a:t>
            </a:r>
          </a:p>
          <a:p>
            <a:pPr marL="0" indent="0">
              <a:buNone/>
            </a:pPr>
            <a:r>
              <a:rPr lang="en-US" b="1" dirty="0"/>
              <a:t>workforce development and creative</a:t>
            </a:r>
          </a:p>
          <a:p>
            <a:pPr marL="0" indent="0">
              <a:buNone/>
            </a:pPr>
            <a:r>
              <a:rPr lang="en-US" b="1" dirty="0"/>
              <a:t>arts, welcomes women unconditionally</a:t>
            </a:r>
          </a:p>
          <a:p>
            <a:pPr marL="0" indent="0">
              <a:buNone/>
            </a:pPr>
            <a:r>
              <a:rPr lang="en-US" b="1" dirty="0"/>
              <a:t>to participate in a compassionate and</a:t>
            </a:r>
          </a:p>
          <a:p>
            <a:pPr marL="0" indent="0">
              <a:buNone/>
            </a:pPr>
            <a:r>
              <a:rPr lang="en-US" b="1" dirty="0"/>
              <a:t>celebratory community.</a:t>
            </a:r>
            <a:endParaRPr lang="en-US" dirty="0"/>
          </a:p>
        </p:txBody>
      </p:sp>
    </p:spTree>
    <p:extLst>
      <p:ext uri="{BB962C8B-B14F-4D97-AF65-F5344CB8AC3E}">
        <p14:creationId xmlns:p14="http://schemas.microsoft.com/office/powerpoint/2010/main" val="1054324378"/>
      </p:ext>
    </p:extLst>
  </p:cSld>
  <p:clrMapOvr>
    <a:masterClrMapping/>
  </p:clrMapOvr>
  <p:transition spd="slow">
    <p:wheel spokes="8"/>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base"/>
            <a:r>
              <a:rPr lang="en-US" i="1" dirty="0" smtClean="0"/>
              <a:t>Rosie’s Place at A Glance:</a:t>
            </a:r>
            <a:r>
              <a:rPr lang="en-US" dirty="0"/>
              <a:t/>
            </a:r>
            <a:br>
              <a:rPr lang="en-US" dirty="0"/>
            </a:br>
            <a:r>
              <a:rPr lang="en-US" dirty="0" smtClean="0"/>
              <a:t/>
            </a:r>
            <a:br>
              <a:rPr lang="en-US" dirty="0" smtClean="0"/>
            </a:br>
            <a:endParaRPr lang="en-US" dirty="0"/>
          </a:p>
        </p:txBody>
      </p:sp>
      <p:sp>
        <p:nvSpPr>
          <p:cNvPr id="3" name="Content Placeholder 2"/>
          <p:cNvSpPr>
            <a:spLocks noGrp="1"/>
          </p:cNvSpPr>
          <p:nvPr>
            <p:ph idx="1"/>
          </p:nvPr>
        </p:nvSpPr>
        <p:spPr>
          <a:xfrm>
            <a:off x="541338" y="1172898"/>
            <a:ext cx="9744075" cy="6766719"/>
          </a:xfrm>
        </p:spPr>
        <p:txBody>
          <a:bodyPr>
            <a:normAutofit fontScale="55000" lnSpcReduction="20000"/>
          </a:bodyPr>
          <a:lstStyle/>
          <a:p>
            <a:pPr fontAlgn="base"/>
            <a:r>
              <a:rPr lang="en-US" sz="4500" b="1" dirty="0" smtClean="0">
                <a:solidFill>
                  <a:schemeClr val="tx1"/>
                </a:solidFill>
                <a:hlinkClick r:id="rId3"/>
              </a:rPr>
              <a:t>Emergency </a:t>
            </a:r>
            <a:r>
              <a:rPr lang="en-US" sz="4500" b="1" dirty="0">
                <a:solidFill>
                  <a:schemeClr val="tx1"/>
                </a:solidFill>
                <a:hlinkClick r:id="rId3"/>
              </a:rPr>
              <a:t>Services</a:t>
            </a:r>
            <a:r>
              <a:rPr lang="en-US" sz="4500" b="1" dirty="0">
                <a:solidFill>
                  <a:schemeClr val="tx1"/>
                </a:solidFill>
              </a:rPr>
              <a:t> - </a:t>
            </a:r>
            <a:r>
              <a:rPr lang="en-US" sz="4500" dirty="0" smtClean="0">
                <a:hlinkClick r:id="rId4"/>
              </a:rPr>
              <a:t>free </a:t>
            </a:r>
            <a:r>
              <a:rPr lang="en-US" sz="4500" dirty="0">
                <a:hlinkClick r:id="rId4"/>
              </a:rPr>
              <a:t>meals</a:t>
            </a:r>
            <a:r>
              <a:rPr lang="en-US" sz="4500" dirty="0"/>
              <a:t> 365 days a year; </a:t>
            </a:r>
            <a:r>
              <a:rPr lang="en-US" sz="4500" dirty="0" smtClean="0">
                <a:hlinkClick r:id="rId4"/>
              </a:rPr>
              <a:t>food </a:t>
            </a:r>
            <a:r>
              <a:rPr lang="en-US" sz="4500" dirty="0">
                <a:hlinkClick r:id="rId4"/>
              </a:rPr>
              <a:t>pantry </a:t>
            </a:r>
            <a:r>
              <a:rPr lang="en-US" sz="4500" dirty="0" smtClean="0"/>
              <a:t>;</a:t>
            </a:r>
            <a:r>
              <a:rPr lang="en-US" sz="4500" dirty="0"/>
              <a:t> </a:t>
            </a:r>
            <a:r>
              <a:rPr lang="en-US" sz="4500" dirty="0">
                <a:hlinkClick r:id="rId5"/>
              </a:rPr>
              <a:t>showers, laundry and lockers</a:t>
            </a:r>
            <a:r>
              <a:rPr lang="en-US" sz="4500" dirty="0"/>
              <a:t>; </a:t>
            </a:r>
            <a:r>
              <a:rPr lang="en-US" sz="4500" dirty="0">
                <a:hlinkClick r:id="rId6"/>
              </a:rPr>
              <a:t>overnight </a:t>
            </a:r>
            <a:r>
              <a:rPr lang="en-US" sz="4500" dirty="0" smtClean="0">
                <a:hlinkClick r:id="rId6"/>
              </a:rPr>
              <a:t>beds</a:t>
            </a:r>
            <a:r>
              <a:rPr lang="en-US" sz="4500" dirty="0" smtClean="0"/>
              <a:t>; and </a:t>
            </a:r>
            <a:r>
              <a:rPr lang="en-US" sz="4500" dirty="0" smtClean="0">
                <a:hlinkClick r:id="rId7"/>
              </a:rPr>
              <a:t>health </a:t>
            </a:r>
            <a:r>
              <a:rPr lang="en-US" sz="4500" dirty="0">
                <a:hlinkClick r:id="rId7"/>
              </a:rPr>
              <a:t>and wellness care</a:t>
            </a:r>
            <a:r>
              <a:rPr lang="en-US" sz="4500" dirty="0" smtClean="0"/>
              <a:t>.</a:t>
            </a:r>
          </a:p>
          <a:p>
            <a:pPr fontAlgn="base">
              <a:buNone/>
            </a:pPr>
            <a:endParaRPr lang="en-US" sz="4500" dirty="0"/>
          </a:p>
          <a:p>
            <a:pPr fontAlgn="base"/>
            <a:r>
              <a:rPr lang="en-US" sz="4500" b="1" dirty="0">
                <a:hlinkClick r:id="rId8"/>
              </a:rPr>
              <a:t>Opportunity</a:t>
            </a:r>
            <a:r>
              <a:rPr lang="en-US" sz="4500" b="1" dirty="0"/>
              <a:t> - </a:t>
            </a:r>
            <a:r>
              <a:rPr lang="en-US" sz="4500" dirty="0" smtClean="0"/>
              <a:t>at our</a:t>
            </a:r>
            <a:r>
              <a:rPr lang="en-US" sz="4500" dirty="0"/>
              <a:t> </a:t>
            </a:r>
            <a:r>
              <a:rPr lang="en-US" sz="4500" dirty="0">
                <a:hlinkClick r:id="rId9"/>
              </a:rPr>
              <a:t>education center</a:t>
            </a:r>
            <a:r>
              <a:rPr lang="en-US" sz="4500" dirty="0"/>
              <a:t> </a:t>
            </a:r>
            <a:r>
              <a:rPr lang="en-US" sz="4500" dirty="0" smtClean="0"/>
              <a:t>including</a:t>
            </a:r>
            <a:r>
              <a:rPr lang="en-US" sz="4500" dirty="0"/>
              <a:t> assistance with </a:t>
            </a:r>
            <a:r>
              <a:rPr lang="en-US" sz="4500" dirty="0">
                <a:hlinkClick r:id="rId10"/>
              </a:rPr>
              <a:t>job</a:t>
            </a:r>
            <a:r>
              <a:rPr lang="en-US" sz="4500" dirty="0"/>
              <a:t> and </a:t>
            </a:r>
            <a:r>
              <a:rPr lang="en-US" sz="4500" dirty="0" smtClean="0">
                <a:hlinkClick r:id="rId11"/>
              </a:rPr>
              <a:t>housing</a:t>
            </a:r>
            <a:r>
              <a:rPr lang="en-US" sz="4500" dirty="0" smtClean="0"/>
              <a:t> searches.</a:t>
            </a:r>
          </a:p>
          <a:p>
            <a:pPr fontAlgn="base">
              <a:buNone/>
            </a:pPr>
            <a:endParaRPr lang="en-US" sz="4500" dirty="0">
              <a:solidFill>
                <a:schemeClr val="tx1"/>
              </a:solidFill>
            </a:endParaRPr>
          </a:p>
          <a:p>
            <a:pPr fontAlgn="base"/>
            <a:r>
              <a:rPr lang="en-US" sz="4500" b="1" dirty="0">
                <a:solidFill>
                  <a:schemeClr val="tx1"/>
                </a:solidFill>
                <a:hlinkClick r:id="rId12"/>
              </a:rPr>
              <a:t>Advocacy and Empowerment</a:t>
            </a:r>
            <a:r>
              <a:rPr lang="en-US" sz="4500" b="1" dirty="0">
                <a:solidFill>
                  <a:schemeClr val="tx1"/>
                </a:solidFill>
              </a:rPr>
              <a:t> - </a:t>
            </a:r>
            <a:r>
              <a:rPr lang="en-US" sz="4500" dirty="0">
                <a:solidFill>
                  <a:schemeClr val="tx1"/>
                </a:solidFill>
              </a:rPr>
              <a:t> </a:t>
            </a:r>
            <a:r>
              <a:rPr lang="en-US" sz="4500" dirty="0">
                <a:solidFill>
                  <a:schemeClr val="tx1"/>
                </a:solidFill>
                <a:hlinkClick r:id="rId13"/>
              </a:rPr>
              <a:t>Advocates</a:t>
            </a:r>
            <a:r>
              <a:rPr lang="en-US" sz="4500" dirty="0">
                <a:solidFill>
                  <a:schemeClr val="tx1"/>
                </a:solidFill>
              </a:rPr>
              <a:t> assist women with short- and long-term issues; attorneys </a:t>
            </a:r>
            <a:r>
              <a:rPr lang="en-US" sz="4500" dirty="0" smtClean="0">
                <a:solidFill>
                  <a:schemeClr val="tx1"/>
                </a:solidFill>
              </a:rPr>
              <a:t>help with</a:t>
            </a:r>
            <a:r>
              <a:rPr lang="en-US" sz="4500" dirty="0">
                <a:solidFill>
                  <a:schemeClr val="tx1"/>
                </a:solidFill>
              </a:rPr>
              <a:t> </a:t>
            </a:r>
            <a:r>
              <a:rPr lang="en-US" sz="4500" dirty="0">
                <a:solidFill>
                  <a:schemeClr val="tx1"/>
                </a:solidFill>
                <a:hlinkClick r:id="rId14"/>
              </a:rPr>
              <a:t>legal services</a:t>
            </a:r>
            <a:r>
              <a:rPr lang="en-US" sz="4500" dirty="0">
                <a:solidFill>
                  <a:schemeClr val="tx1"/>
                </a:solidFill>
              </a:rPr>
              <a:t>; and guests are encouraged to participate </a:t>
            </a:r>
            <a:r>
              <a:rPr lang="en-US" sz="4500" dirty="0" smtClean="0">
                <a:solidFill>
                  <a:schemeClr val="tx1"/>
                </a:solidFill>
              </a:rPr>
              <a:t>and </a:t>
            </a:r>
            <a:r>
              <a:rPr lang="en-US" sz="4500" dirty="0">
                <a:solidFill>
                  <a:schemeClr val="tx1"/>
                </a:solidFill>
              </a:rPr>
              <a:t>public policy </a:t>
            </a:r>
            <a:r>
              <a:rPr lang="en-US" sz="4500" dirty="0" smtClean="0">
                <a:solidFill>
                  <a:schemeClr val="tx1"/>
                </a:solidFill>
              </a:rPr>
              <a:t>activities.</a:t>
            </a:r>
          </a:p>
          <a:p>
            <a:pPr fontAlgn="base">
              <a:buNone/>
            </a:pPr>
            <a:endParaRPr lang="en-US" sz="4500" dirty="0">
              <a:solidFill>
                <a:schemeClr val="tx1"/>
              </a:solidFill>
            </a:endParaRPr>
          </a:p>
          <a:p>
            <a:pPr fontAlgn="base"/>
            <a:r>
              <a:rPr lang="en-US" sz="4500" b="1" dirty="0">
                <a:solidFill>
                  <a:schemeClr val="tx1"/>
                </a:solidFill>
                <a:hlinkClick r:id="rId15"/>
              </a:rPr>
              <a:t>Outreach</a:t>
            </a:r>
            <a:r>
              <a:rPr lang="en-US" sz="4500" b="1" dirty="0">
                <a:solidFill>
                  <a:schemeClr val="tx1"/>
                </a:solidFill>
              </a:rPr>
              <a:t> - </a:t>
            </a:r>
            <a:r>
              <a:rPr lang="en-US" sz="4500" dirty="0">
                <a:solidFill>
                  <a:schemeClr val="tx1"/>
                </a:solidFill>
              </a:rPr>
              <a:t>We </a:t>
            </a:r>
            <a:r>
              <a:rPr lang="en-US" sz="4500" dirty="0" smtClean="0">
                <a:solidFill>
                  <a:schemeClr val="tx1"/>
                </a:solidFill>
              </a:rPr>
              <a:t>provide</a:t>
            </a:r>
            <a:r>
              <a:rPr lang="en-US" sz="4500" dirty="0">
                <a:solidFill>
                  <a:schemeClr val="tx1"/>
                </a:solidFill>
              </a:rPr>
              <a:t> </a:t>
            </a:r>
            <a:r>
              <a:rPr lang="en-US" sz="4500" dirty="0">
                <a:solidFill>
                  <a:schemeClr val="tx1"/>
                </a:solidFill>
                <a:hlinkClick r:id="rId16"/>
              </a:rPr>
              <a:t>ongoing follow-up</a:t>
            </a:r>
            <a:r>
              <a:rPr lang="en-US" sz="4500" dirty="0">
                <a:solidFill>
                  <a:schemeClr val="tx1"/>
                </a:solidFill>
              </a:rPr>
              <a:t> to newly-housed guests </a:t>
            </a:r>
            <a:r>
              <a:rPr lang="en-US" sz="4500" dirty="0" smtClean="0">
                <a:solidFill>
                  <a:schemeClr val="tx1"/>
                </a:solidFill>
              </a:rPr>
              <a:t>and</a:t>
            </a:r>
            <a:r>
              <a:rPr lang="en-US" sz="4500" dirty="0">
                <a:solidFill>
                  <a:schemeClr val="tx1"/>
                </a:solidFill>
              </a:rPr>
              <a:t> </a:t>
            </a:r>
            <a:r>
              <a:rPr lang="en-US" sz="4500" dirty="0">
                <a:solidFill>
                  <a:schemeClr val="tx1"/>
                </a:solidFill>
                <a:hlinkClick r:id="rId17"/>
              </a:rPr>
              <a:t>home visits</a:t>
            </a:r>
            <a:r>
              <a:rPr lang="en-US" sz="4500" dirty="0">
                <a:solidFill>
                  <a:schemeClr val="tx1"/>
                </a:solidFill>
              </a:rPr>
              <a:t> to isolated women. We reach women </a:t>
            </a:r>
            <a:r>
              <a:rPr lang="en-US" sz="4500" dirty="0" smtClean="0">
                <a:solidFill>
                  <a:schemeClr val="tx1"/>
                </a:solidFill>
              </a:rPr>
              <a:t>through </a:t>
            </a:r>
            <a:r>
              <a:rPr lang="en-US" sz="4500" dirty="0">
                <a:solidFill>
                  <a:schemeClr val="tx1"/>
                </a:solidFill>
              </a:rPr>
              <a:t>a satellite office at </a:t>
            </a:r>
            <a:r>
              <a:rPr lang="en-US" sz="4500" dirty="0">
                <a:solidFill>
                  <a:schemeClr val="tx1"/>
                </a:solidFill>
                <a:hlinkClick r:id="rId18"/>
              </a:rPr>
              <a:t>Franklin Field</a:t>
            </a:r>
            <a:r>
              <a:rPr lang="en-US" sz="4500" dirty="0">
                <a:solidFill>
                  <a:schemeClr val="tx1"/>
                </a:solidFill>
              </a:rPr>
              <a:t> and collaborations with </a:t>
            </a:r>
            <a:r>
              <a:rPr lang="en-US" sz="4500" dirty="0">
                <a:solidFill>
                  <a:schemeClr val="tx1"/>
                </a:solidFill>
                <a:hlinkClick r:id="rId19"/>
              </a:rPr>
              <a:t>Boston Public </a:t>
            </a:r>
            <a:r>
              <a:rPr lang="en-US" sz="4500" dirty="0" smtClean="0">
                <a:solidFill>
                  <a:schemeClr val="tx1"/>
                </a:solidFill>
                <a:hlinkClick r:id="rId19"/>
              </a:rPr>
              <a:t>Schools</a:t>
            </a:r>
            <a:r>
              <a:rPr lang="en-US" sz="4500" dirty="0" smtClean="0">
                <a:solidFill>
                  <a:schemeClr val="tx1"/>
                </a:solidFill>
              </a:rPr>
              <a:t>, </a:t>
            </a:r>
            <a:r>
              <a:rPr lang="en-US" sz="4500" u="sng" dirty="0" smtClean="0">
                <a:solidFill>
                  <a:srgbClr val="C00000"/>
                </a:solidFill>
              </a:rPr>
              <a:t>local shelters</a:t>
            </a:r>
            <a:r>
              <a:rPr lang="en-US" sz="4500" dirty="0" smtClean="0">
                <a:solidFill>
                  <a:schemeClr val="tx1"/>
                </a:solidFill>
              </a:rPr>
              <a:t>, </a:t>
            </a:r>
            <a:r>
              <a:rPr lang="en-US" sz="4500" u="sng" dirty="0" smtClean="0">
                <a:solidFill>
                  <a:srgbClr val="C00000"/>
                </a:solidFill>
              </a:rPr>
              <a:t>Suffolk County Correctional at South Bay</a:t>
            </a:r>
            <a:r>
              <a:rPr lang="en-US" sz="4500" dirty="0" smtClean="0">
                <a:solidFill>
                  <a:schemeClr val="tx1"/>
                </a:solidFill>
              </a:rPr>
              <a:t> and</a:t>
            </a:r>
            <a:r>
              <a:rPr lang="en-US" sz="4500" dirty="0">
                <a:solidFill>
                  <a:schemeClr val="tx1"/>
                </a:solidFill>
              </a:rPr>
              <a:t> </a:t>
            </a:r>
            <a:r>
              <a:rPr lang="en-US" sz="4500" dirty="0">
                <a:solidFill>
                  <a:schemeClr val="tx1"/>
                </a:solidFill>
                <a:hlinkClick r:id="rId20"/>
              </a:rPr>
              <a:t>Massachusetts Trial Courts</a:t>
            </a:r>
            <a:r>
              <a:rPr lang="en-US" sz="4500" dirty="0">
                <a:solidFill>
                  <a:schemeClr val="tx1"/>
                </a:solidFill>
              </a:rPr>
              <a:t>. </a:t>
            </a:r>
            <a:endParaRPr lang="en-US" sz="4500" dirty="0" smtClean="0">
              <a:solidFill>
                <a:schemeClr val="tx1"/>
              </a:solidFill>
            </a:endParaRPr>
          </a:p>
          <a:p>
            <a:pPr fontAlgn="base">
              <a:buNone/>
            </a:pPr>
            <a:endParaRPr lang="en-US" sz="4500" dirty="0" smtClean="0">
              <a:solidFill>
                <a:schemeClr val="tx1"/>
              </a:solidFill>
            </a:endParaRPr>
          </a:p>
          <a:p>
            <a:pPr fontAlgn="base"/>
            <a:r>
              <a:rPr lang="en-US" sz="4500" dirty="0" smtClean="0">
                <a:solidFill>
                  <a:schemeClr val="tx1"/>
                </a:solidFill>
              </a:rPr>
              <a:t>We receive no public funding. </a:t>
            </a:r>
            <a:endParaRPr lang="en-US" sz="4500" dirty="0">
              <a:solidFill>
                <a:schemeClr val="tx1"/>
              </a:solidFill>
            </a:endParaRPr>
          </a:p>
          <a:p>
            <a:endParaRPr lang="en-US" dirty="0">
              <a:solidFill>
                <a:schemeClr val="tx1"/>
              </a:solidFill>
            </a:endParaRPr>
          </a:p>
        </p:txBody>
      </p:sp>
    </p:spTree>
  </p:cSld>
  <p:clrMapOvr>
    <a:masterClrMapping/>
  </p:clrMapOvr>
  <p:transition spd="slow">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338" y="180446"/>
            <a:ext cx="9744075" cy="902229"/>
          </a:xfrm>
        </p:spPr>
        <p:txBody>
          <a:bodyPr>
            <a:normAutofit/>
          </a:bodyPr>
          <a:lstStyle/>
          <a:p>
            <a:r>
              <a:rPr lang="en-US" sz="3600" b="1" u="sng" dirty="0" smtClean="0"/>
              <a:t>Women’s Education Center, </a:t>
            </a:r>
            <a:r>
              <a:rPr lang="en-US" sz="3600" b="1" i="1" u="sng" dirty="0" smtClean="0"/>
              <a:t>per year:</a:t>
            </a:r>
            <a:endParaRPr lang="en-US" sz="3600" b="1" i="1" u="sng" dirty="0"/>
          </a:p>
        </p:txBody>
      </p:sp>
      <p:sp>
        <p:nvSpPr>
          <p:cNvPr id="3" name="Content Placeholder 2"/>
          <p:cNvSpPr>
            <a:spLocks noGrp="1"/>
          </p:cNvSpPr>
          <p:nvPr>
            <p:ph idx="1"/>
          </p:nvPr>
        </p:nvSpPr>
        <p:spPr>
          <a:xfrm>
            <a:off x="612775" y="1621631"/>
            <a:ext cx="9744075" cy="7382927"/>
          </a:xfrm>
        </p:spPr>
        <p:txBody>
          <a:bodyPr>
            <a:normAutofit/>
          </a:bodyPr>
          <a:lstStyle/>
          <a:p>
            <a:pPr marL="606293" indent="-606293">
              <a:buFont typeface="Arial" panose="020B0604020202020204" pitchFamily="34" charset="0"/>
              <a:buChar char="•"/>
            </a:pPr>
            <a:r>
              <a:rPr lang="en-US" sz="3200" dirty="0" smtClean="0"/>
              <a:t>Serve 300+  ESOL &amp; </a:t>
            </a:r>
            <a:r>
              <a:rPr lang="en-US" sz="3200" dirty="0"/>
              <a:t>l</a:t>
            </a:r>
            <a:r>
              <a:rPr lang="en-US" sz="3200" dirty="0" smtClean="0"/>
              <a:t>iteracy students</a:t>
            </a:r>
          </a:p>
          <a:p>
            <a:pPr marL="606293" indent="-606293">
              <a:buFont typeface="Arial" panose="020B0604020202020204" pitchFamily="34" charset="0"/>
              <a:buChar char="•"/>
            </a:pPr>
            <a:r>
              <a:rPr lang="en-US" sz="3200" dirty="0" smtClean="0"/>
              <a:t>150+ volunteer </a:t>
            </a:r>
            <a:r>
              <a:rPr lang="en-US" sz="3200" dirty="0"/>
              <a:t>t</a:t>
            </a:r>
            <a:r>
              <a:rPr lang="en-US" sz="3200" dirty="0" smtClean="0"/>
              <a:t>eachers &amp; substitutes </a:t>
            </a:r>
          </a:p>
          <a:p>
            <a:pPr marL="606293" indent="-606293">
              <a:buFont typeface="Arial" panose="020B0604020202020204" pitchFamily="34" charset="0"/>
              <a:buChar char="•"/>
            </a:pPr>
            <a:r>
              <a:rPr lang="en-US" sz="3200" dirty="0" smtClean="0"/>
              <a:t>Year-round day &amp; evening classes, computer </a:t>
            </a:r>
            <a:r>
              <a:rPr lang="en-US" sz="3200" dirty="0"/>
              <a:t>l</a:t>
            </a:r>
            <a:r>
              <a:rPr lang="en-US" sz="3200" dirty="0" smtClean="0"/>
              <a:t>ab, tutoring, career &amp; job </a:t>
            </a:r>
            <a:r>
              <a:rPr lang="en-US" sz="3200" dirty="0"/>
              <a:t>s</a:t>
            </a:r>
            <a:r>
              <a:rPr lang="en-US" sz="3200" dirty="0" smtClean="0"/>
              <a:t>ervices</a:t>
            </a:r>
          </a:p>
          <a:p>
            <a:pPr marL="606293" indent="-606293">
              <a:buFont typeface="Arial" panose="020B0604020202020204" pitchFamily="34" charset="0"/>
              <a:buChar char="•"/>
            </a:pPr>
            <a:r>
              <a:rPr lang="en-US" sz="3200" dirty="0" smtClean="0"/>
              <a:t>Writing &amp; student publication</a:t>
            </a:r>
          </a:p>
          <a:p>
            <a:pPr marL="606293" indent="-606293">
              <a:buFont typeface="Arial" panose="020B0604020202020204" pitchFamily="34" charset="0"/>
              <a:buChar char="•"/>
            </a:pPr>
            <a:r>
              <a:rPr lang="en-US" sz="3200" dirty="0" smtClean="0"/>
              <a:t>Arts and </a:t>
            </a:r>
            <a:r>
              <a:rPr lang="en-US" sz="3200" dirty="0"/>
              <a:t>c</a:t>
            </a:r>
            <a:r>
              <a:rPr lang="en-US" sz="3200" dirty="0" smtClean="0"/>
              <a:t>ommunity </a:t>
            </a:r>
            <a:r>
              <a:rPr lang="en-US" sz="3200" dirty="0"/>
              <a:t>p</a:t>
            </a:r>
            <a:r>
              <a:rPr lang="en-US" sz="3200" dirty="0" smtClean="0"/>
              <a:t>artnerships</a:t>
            </a:r>
          </a:p>
          <a:p>
            <a:pPr marL="606293" indent="-606293">
              <a:buFont typeface="Arial" panose="020B0604020202020204" pitchFamily="34" charset="0"/>
              <a:buChar char="•"/>
            </a:pPr>
            <a:r>
              <a:rPr lang="en-US" sz="3200" dirty="0" smtClean="0"/>
              <a:t>Advocacy - “Know Your Rights” curriculum &amp; visiting the State House</a:t>
            </a:r>
          </a:p>
          <a:p>
            <a:pPr marL="606293" indent="-606293">
              <a:buFont typeface="Arial" panose="020B0604020202020204" pitchFamily="34" charset="0"/>
              <a:buChar char="•"/>
            </a:pPr>
            <a:r>
              <a:rPr lang="en-US" sz="3200" dirty="0" smtClean="0"/>
              <a:t>Responsive curriculum designed by staff to meet needs and interests of adult learners</a:t>
            </a:r>
          </a:p>
          <a:p>
            <a:pPr marL="606293" indent="-606293">
              <a:buFont typeface="Arial" panose="020B0604020202020204" pitchFamily="34" charset="0"/>
              <a:buChar char="•"/>
            </a:pPr>
            <a:r>
              <a:rPr lang="en-US" sz="3200" dirty="0" smtClean="0"/>
              <a:t>Classes situated in communities of need</a:t>
            </a:r>
          </a:p>
          <a:p>
            <a:pPr marL="606293" indent="-606293">
              <a:buFont typeface="Arial" panose="020B0604020202020204" pitchFamily="34" charset="0"/>
              <a:buChar char="•"/>
            </a:pPr>
            <a:endParaRPr lang="en-US" sz="3600" dirty="0"/>
          </a:p>
        </p:txBody>
      </p:sp>
      <p:pic>
        <p:nvPicPr>
          <p:cNvPr id="5" name="Picture 4" descr="WEC Staff zoom in.jpg"/>
          <p:cNvPicPr>
            <a:picLocks noChangeAspect="1"/>
          </p:cNvPicPr>
          <p:nvPr/>
        </p:nvPicPr>
        <p:blipFill>
          <a:blip r:embed="rId3" cstate="print"/>
          <a:stretch>
            <a:fillRect/>
          </a:stretch>
        </p:blipFill>
        <p:spPr>
          <a:xfrm>
            <a:off x="9223375" y="250031"/>
            <a:ext cx="1393644" cy="926625"/>
          </a:xfrm>
          <a:prstGeom prst="rect">
            <a:avLst/>
          </a:prstGeom>
        </p:spPr>
      </p:pic>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2"/>
                                        </p:tgtEl>
                                        <p:attrNameLst>
                                          <p:attrName>r</p:attrName>
                                        </p:attrNameLst>
                                      </p:cBhvr>
                                    </p:animRot>
                                    <p:animRot by="-240000">
                                      <p:cBhvr>
                                        <p:cTn id="7" dur="200" fill="hold">
                                          <p:stCondLst>
                                            <p:cond delay="200"/>
                                          </p:stCondLst>
                                        </p:cTn>
                                        <p:tgtEl>
                                          <p:spTgt spid="2"/>
                                        </p:tgtEl>
                                        <p:attrNameLst>
                                          <p:attrName>r</p:attrName>
                                        </p:attrNameLst>
                                      </p:cBhvr>
                                    </p:animRot>
                                    <p:animRot by="240000">
                                      <p:cBhvr>
                                        <p:cTn id="8" dur="200" fill="hold">
                                          <p:stCondLst>
                                            <p:cond delay="400"/>
                                          </p:stCondLst>
                                        </p:cTn>
                                        <p:tgtEl>
                                          <p:spTgt spid="2"/>
                                        </p:tgtEl>
                                        <p:attrNameLst>
                                          <p:attrName>r</p:attrName>
                                        </p:attrNameLst>
                                      </p:cBhvr>
                                    </p:animRot>
                                    <p:animRot by="-240000">
                                      <p:cBhvr>
                                        <p:cTn id="9" dur="200" fill="hold">
                                          <p:stCondLst>
                                            <p:cond delay="600"/>
                                          </p:stCondLst>
                                        </p:cTn>
                                        <p:tgtEl>
                                          <p:spTgt spid="2"/>
                                        </p:tgtEl>
                                        <p:attrNameLst>
                                          <p:attrName>r</p:attrName>
                                        </p:attrNameLst>
                                      </p:cBhvr>
                                    </p:animRot>
                                    <p:animRot by="120000">
                                      <p:cBhvr>
                                        <p:cTn id="1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4376</TotalTime>
  <Words>1618</Words>
  <Application>Microsoft Office PowerPoint</Application>
  <PresentationFormat>B4 (ISO) Paper (250x353 mm)</PresentationFormat>
  <Paragraphs>263</Paragraphs>
  <Slides>27</Slides>
  <Notes>19</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27</vt:i4>
      </vt:variant>
    </vt:vector>
  </HeadingPairs>
  <TitlesOfParts>
    <vt:vector size="37" baseType="lpstr">
      <vt:lpstr>Aparajita</vt:lpstr>
      <vt:lpstr>Arial</vt:lpstr>
      <vt:lpstr>Calibri</vt:lpstr>
      <vt:lpstr>FangSong</vt:lpstr>
      <vt:lpstr>Franklin Gothic Book</vt:lpstr>
      <vt:lpstr>Franklin Gothic Medium</vt:lpstr>
      <vt:lpstr>华文楷体</vt:lpstr>
      <vt:lpstr>Wingdings</vt:lpstr>
      <vt:lpstr>Wingdings 2</vt:lpstr>
      <vt:lpstr>Trek</vt:lpstr>
      <vt:lpstr>PowerPoint Presentation</vt:lpstr>
      <vt:lpstr>Presenter</vt:lpstr>
      <vt:lpstr>Goal of the Workshop</vt:lpstr>
      <vt:lpstr>Agenda – ESOL &amp; Song-Writing</vt:lpstr>
      <vt:lpstr>PowerPoint Presentation</vt:lpstr>
      <vt:lpstr>Our Mission</vt:lpstr>
      <vt:lpstr>Womens’ Education Center Mission:</vt:lpstr>
      <vt:lpstr>Rosie’s Place at A Glance:  </vt:lpstr>
      <vt:lpstr>Women’s Education Center, per year:</vt:lpstr>
      <vt:lpstr>About Our “Guests” or Students </vt:lpstr>
      <vt:lpstr>The Goal Song</vt:lpstr>
      <vt:lpstr>The Song-Writing Class in Action</vt:lpstr>
      <vt:lpstr>PowerPoint Presentation</vt:lpstr>
      <vt:lpstr>How does it work?</vt:lpstr>
      <vt:lpstr>Our ESOL Song-Writing Method</vt:lpstr>
      <vt:lpstr>Language Acquisition Theory</vt:lpstr>
      <vt:lpstr>DON’T BE AFRAID</vt:lpstr>
      <vt:lpstr>Student Outcomes:</vt:lpstr>
      <vt:lpstr>The Benefits of Music Therapy</vt:lpstr>
      <vt:lpstr>What we’ve learned &amp; Highlights</vt:lpstr>
      <vt:lpstr>You Are My Sunshine Make sure everyone knows this tune. </vt:lpstr>
      <vt:lpstr>create a short song with a familiar tune </vt:lpstr>
      <vt:lpstr>Reflection</vt:lpstr>
      <vt:lpstr>Some Contacts/Resources</vt:lpstr>
      <vt:lpstr>I came to America </vt:lpstr>
      <vt:lpstr>Let It Be – Use this as a model to write your own song. </vt:lpstr>
      <vt:lpstr>Lean on Me Use this as a model to write your own song. </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ESOL and Song-Writing</dc:title>
  <dc:creator>sjorgensen</dc:creator>
  <cp:lastModifiedBy>Sara Jorgensen</cp:lastModifiedBy>
  <cp:revision>219</cp:revision>
  <dcterms:created xsi:type="dcterms:W3CDTF">2018-03-06T14:41:05Z</dcterms:created>
  <dcterms:modified xsi:type="dcterms:W3CDTF">2019-11-12T14:02:51Z</dcterms:modified>
</cp:coreProperties>
</file>